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 id="2147483660" r:id="rId2"/>
    <p:sldMasterId id="2147483672" r:id="rId3"/>
    <p:sldMasterId id="2147483684" r:id="rId4"/>
  </p:sldMasterIdLst>
  <p:notesMasterIdLst>
    <p:notesMasterId r:id="rId20"/>
  </p:notesMasterIdLst>
  <p:handoutMasterIdLst>
    <p:handoutMasterId r:id="rId21"/>
  </p:handoutMasterIdLst>
  <p:sldIdLst>
    <p:sldId id="256" r:id="rId5"/>
    <p:sldId id="358" r:id="rId6"/>
    <p:sldId id="332" r:id="rId7"/>
    <p:sldId id="338" r:id="rId8"/>
    <p:sldId id="349" r:id="rId9"/>
    <p:sldId id="351" r:id="rId10"/>
    <p:sldId id="359" r:id="rId11"/>
    <p:sldId id="353" r:id="rId12"/>
    <p:sldId id="263" r:id="rId13"/>
    <p:sldId id="354" r:id="rId14"/>
    <p:sldId id="357" r:id="rId15"/>
    <p:sldId id="345" r:id="rId16"/>
    <p:sldId id="276" r:id="rId17"/>
    <p:sldId id="350" r:id="rId18"/>
    <p:sldId id="352" r:id="rId19"/>
  </p:sldIdLst>
  <p:sldSz cx="6858000" cy="9144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94737" autoAdjust="0"/>
  </p:normalViewPr>
  <p:slideViewPr>
    <p:cSldViewPr>
      <p:cViewPr varScale="1">
        <p:scale>
          <a:sx n="82" d="100"/>
          <a:sy n="82" d="100"/>
        </p:scale>
        <p:origin x="2934" y="108"/>
      </p:cViewPr>
      <p:guideLst>
        <p:guide orient="horz" pos="2880"/>
        <p:guide pos="2160"/>
      </p:guideLst>
    </p:cSldViewPr>
  </p:slideViewPr>
  <p:notesTextViewPr>
    <p:cViewPr>
      <p:scale>
        <a:sx n="100" d="100"/>
        <a:sy n="100" d="100"/>
      </p:scale>
      <p:origin x="0" y="0"/>
    </p:cViewPr>
  </p:notesTextViewPr>
  <p:notesViewPr>
    <p:cSldViewPr>
      <p:cViewPr varScale="1">
        <p:scale>
          <a:sx n="59" d="100"/>
          <a:sy n="59" d="100"/>
        </p:scale>
        <p:origin x="250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Aircraft Fuel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Sheet1!$A$2:$A$13</c:f>
              <c:numCache>
                <c:formatCode>General</c:formatCode>
                <c:ptCount val="12"/>
                <c:pt idx="0">
                  <c:v>9</c:v>
                </c:pt>
                <c:pt idx="1">
                  <c:v>10</c:v>
                </c:pt>
                <c:pt idx="2">
                  <c:v>11</c:v>
                </c:pt>
                <c:pt idx="3">
                  <c:v>12</c:v>
                </c:pt>
                <c:pt idx="4">
                  <c:v>13</c:v>
                </c:pt>
                <c:pt idx="5">
                  <c:v>14</c:v>
                </c:pt>
                <c:pt idx="6">
                  <c:v>15</c:v>
                </c:pt>
                <c:pt idx="7">
                  <c:v>16</c:v>
                </c:pt>
                <c:pt idx="8">
                  <c:v>17</c:v>
                </c:pt>
                <c:pt idx="9">
                  <c:v>18</c:v>
                </c:pt>
                <c:pt idx="10">
                  <c:v>19</c:v>
                </c:pt>
              </c:numCache>
            </c:numRef>
          </c:cat>
          <c:val>
            <c:numRef>
              <c:f>Sheet1!$B$2:$B$13</c:f>
              <c:numCache>
                <c:formatCode>"$"#,##0</c:formatCode>
                <c:ptCount val="12"/>
                <c:pt idx="0">
                  <c:v>2391940</c:v>
                </c:pt>
                <c:pt idx="1">
                  <c:v>1765666</c:v>
                </c:pt>
                <c:pt idx="2">
                  <c:v>2568817</c:v>
                </c:pt>
                <c:pt idx="3">
                  <c:v>2459361</c:v>
                </c:pt>
                <c:pt idx="4">
                  <c:v>2435977</c:v>
                </c:pt>
                <c:pt idx="5">
                  <c:v>1707512</c:v>
                </c:pt>
                <c:pt idx="6">
                  <c:v>1999413</c:v>
                </c:pt>
                <c:pt idx="7">
                  <c:v>1818520</c:v>
                </c:pt>
                <c:pt idx="8">
                  <c:v>1847621</c:v>
                </c:pt>
                <c:pt idx="9">
                  <c:v>2335684</c:v>
                </c:pt>
                <c:pt idx="10">
                  <c:v>2947768.08</c:v>
                </c:pt>
              </c:numCache>
            </c:numRef>
          </c:val>
          <c:smooth val="0"/>
          <c:extLst>
            <c:ext xmlns:c16="http://schemas.microsoft.com/office/drawing/2014/chart" uri="{C3380CC4-5D6E-409C-BE32-E72D297353CC}">
              <c16:uniqueId val="{00000000-F0EF-47B7-AA47-F7475558ED0C}"/>
            </c:ext>
          </c:extLst>
        </c:ser>
        <c:ser>
          <c:idx val="1"/>
          <c:order val="1"/>
          <c:tx>
            <c:strRef>
              <c:f>Sheet1!$C$1</c:f>
              <c:strCache>
                <c:ptCount val="1"/>
                <c:pt idx="0">
                  <c:v>General Fund</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Sheet1!$A$2:$A$13</c:f>
              <c:numCache>
                <c:formatCode>General</c:formatCode>
                <c:ptCount val="12"/>
                <c:pt idx="0">
                  <c:v>9</c:v>
                </c:pt>
                <c:pt idx="1">
                  <c:v>10</c:v>
                </c:pt>
                <c:pt idx="2">
                  <c:v>11</c:v>
                </c:pt>
                <c:pt idx="3">
                  <c:v>12</c:v>
                </c:pt>
                <c:pt idx="4">
                  <c:v>13</c:v>
                </c:pt>
                <c:pt idx="5">
                  <c:v>14</c:v>
                </c:pt>
                <c:pt idx="6">
                  <c:v>15</c:v>
                </c:pt>
                <c:pt idx="7">
                  <c:v>16</c:v>
                </c:pt>
                <c:pt idx="8">
                  <c:v>17</c:v>
                </c:pt>
                <c:pt idx="9">
                  <c:v>18</c:v>
                </c:pt>
                <c:pt idx="10">
                  <c:v>19</c:v>
                </c:pt>
              </c:numCache>
            </c:numRef>
          </c:cat>
          <c:val>
            <c:numRef>
              <c:f>Sheet1!$C$2:$C$13</c:f>
              <c:numCache>
                <c:formatCode>"$"#,##0</c:formatCode>
                <c:ptCount val="12"/>
                <c:pt idx="0">
                  <c:v>500000</c:v>
                </c:pt>
                <c:pt idx="1">
                  <c:v>0</c:v>
                </c:pt>
                <c:pt idx="2">
                  <c:v>0</c:v>
                </c:pt>
                <c:pt idx="3">
                  <c:v>0</c:v>
                </c:pt>
                <c:pt idx="4">
                  <c:v>0</c:v>
                </c:pt>
                <c:pt idx="5">
                  <c:v>0</c:v>
                </c:pt>
                <c:pt idx="6">
                  <c:v>500000</c:v>
                </c:pt>
                <c:pt idx="7">
                  <c:v>500000</c:v>
                </c:pt>
                <c:pt idx="8">
                  <c:v>500000</c:v>
                </c:pt>
                <c:pt idx="9">
                  <c:v>500000</c:v>
                </c:pt>
                <c:pt idx="10">
                  <c:v>500000</c:v>
                </c:pt>
              </c:numCache>
            </c:numRef>
          </c:val>
          <c:smooth val="0"/>
          <c:extLst>
            <c:ext xmlns:c16="http://schemas.microsoft.com/office/drawing/2014/chart" uri="{C3380CC4-5D6E-409C-BE32-E72D297353CC}">
              <c16:uniqueId val="{00000001-F0EF-47B7-AA47-F7475558ED0C}"/>
            </c:ext>
          </c:extLst>
        </c:ser>
        <c:ser>
          <c:idx val="2"/>
          <c:order val="2"/>
          <c:tx>
            <c:strRef>
              <c:f>Sheet1!$D$1</c:f>
              <c:strCache>
                <c:ptCount val="1"/>
                <c:pt idx="0">
                  <c:v>Airline Property Tax</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Sheet1!$A$2:$A$13</c:f>
              <c:numCache>
                <c:formatCode>General</c:formatCode>
                <c:ptCount val="12"/>
                <c:pt idx="0">
                  <c:v>9</c:v>
                </c:pt>
                <c:pt idx="1">
                  <c:v>10</c:v>
                </c:pt>
                <c:pt idx="2">
                  <c:v>11</c:v>
                </c:pt>
                <c:pt idx="3">
                  <c:v>12</c:v>
                </c:pt>
                <c:pt idx="4">
                  <c:v>13</c:v>
                </c:pt>
                <c:pt idx="5">
                  <c:v>14</c:v>
                </c:pt>
                <c:pt idx="6">
                  <c:v>15</c:v>
                </c:pt>
                <c:pt idx="7">
                  <c:v>16</c:v>
                </c:pt>
                <c:pt idx="8">
                  <c:v>17</c:v>
                </c:pt>
                <c:pt idx="9">
                  <c:v>18</c:v>
                </c:pt>
                <c:pt idx="10">
                  <c:v>19</c:v>
                </c:pt>
              </c:numCache>
            </c:numRef>
          </c:cat>
          <c:val>
            <c:numRef>
              <c:f>Sheet1!$D$2:$D$13</c:f>
              <c:numCache>
                <c:formatCode>"$"#,##0</c:formatCode>
                <c:ptCount val="12"/>
                <c:pt idx="0">
                  <c:v>0</c:v>
                </c:pt>
                <c:pt idx="1">
                  <c:v>0</c:v>
                </c:pt>
                <c:pt idx="2">
                  <c:v>0</c:v>
                </c:pt>
                <c:pt idx="3">
                  <c:v>0</c:v>
                </c:pt>
                <c:pt idx="4">
                  <c:v>0</c:v>
                </c:pt>
                <c:pt idx="5">
                  <c:v>0</c:v>
                </c:pt>
                <c:pt idx="6">
                  <c:v>0</c:v>
                </c:pt>
                <c:pt idx="7">
                  <c:v>0</c:v>
                </c:pt>
                <c:pt idx="8">
                  <c:v>1935405</c:v>
                </c:pt>
                <c:pt idx="9">
                  <c:v>2317213</c:v>
                </c:pt>
                <c:pt idx="10">
                  <c:v>2211732.35</c:v>
                </c:pt>
              </c:numCache>
            </c:numRef>
          </c:val>
          <c:smooth val="0"/>
          <c:extLst>
            <c:ext xmlns:c16="http://schemas.microsoft.com/office/drawing/2014/chart" uri="{C3380CC4-5D6E-409C-BE32-E72D297353CC}">
              <c16:uniqueId val="{00000002-F0EF-47B7-AA47-F7475558ED0C}"/>
            </c:ext>
          </c:extLst>
        </c:ser>
        <c:dLbls>
          <c:showLegendKey val="0"/>
          <c:showVal val="0"/>
          <c:showCatName val="0"/>
          <c:showSerName val="0"/>
          <c:showPercent val="0"/>
          <c:showBubbleSize val="0"/>
        </c:dLbls>
        <c:marker val="1"/>
        <c:smooth val="0"/>
        <c:axId val="561453152"/>
        <c:axId val="561453544"/>
      </c:lineChart>
      <c:catAx>
        <c:axId val="561453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1453544"/>
        <c:crosses val="autoZero"/>
        <c:auto val="1"/>
        <c:lblAlgn val="ctr"/>
        <c:lblOffset val="100"/>
        <c:noMultiLvlLbl val="0"/>
      </c:catAx>
      <c:valAx>
        <c:axId val="56145354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1453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005448" cy="461170"/>
          </a:xfrm>
          <a:prstGeom prst="rect">
            <a:avLst/>
          </a:prstGeom>
        </p:spPr>
        <p:txBody>
          <a:bodyPr vert="horz" lIns="90868" tIns="45431" rIns="90868" bIns="45431" rtlCol="0"/>
          <a:lstStyle>
            <a:lvl1pPr algn="l">
              <a:defRPr sz="1200"/>
            </a:lvl1pPr>
          </a:lstStyle>
          <a:p>
            <a:endParaRPr lang="en-US" dirty="0"/>
          </a:p>
        </p:txBody>
      </p:sp>
      <p:sp>
        <p:nvSpPr>
          <p:cNvPr id="3" name="Date Placeholder 2"/>
          <p:cNvSpPr>
            <a:spLocks noGrp="1"/>
          </p:cNvSpPr>
          <p:nvPr>
            <p:ph type="dt" sz="quarter" idx="1"/>
          </p:nvPr>
        </p:nvSpPr>
        <p:spPr>
          <a:xfrm>
            <a:off x="3927185" y="4"/>
            <a:ext cx="3005448" cy="461170"/>
          </a:xfrm>
          <a:prstGeom prst="rect">
            <a:avLst/>
          </a:prstGeom>
        </p:spPr>
        <p:txBody>
          <a:bodyPr vert="horz" lIns="90868" tIns="45431" rIns="90868" bIns="45431" rtlCol="0"/>
          <a:lstStyle>
            <a:lvl1pPr algn="r">
              <a:defRPr sz="1200"/>
            </a:lvl1pPr>
          </a:lstStyle>
          <a:p>
            <a:fld id="{2D28B561-7705-479D-B4DC-6D4171BC9C2B}" type="datetimeFigureOut">
              <a:rPr lang="en-US" smtClean="0"/>
              <a:t>1/5/2020</a:t>
            </a:fld>
            <a:endParaRPr lang="en-US" dirty="0"/>
          </a:p>
        </p:txBody>
      </p:sp>
      <p:sp>
        <p:nvSpPr>
          <p:cNvPr id="4" name="Footer Placeholder 3"/>
          <p:cNvSpPr>
            <a:spLocks noGrp="1"/>
          </p:cNvSpPr>
          <p:nvPr>
            <p:ph type="ftr" sz="quarter" idx="2"/>
          </p:nvPr>
        </p:nvSpPr>
        <p:spPr>
          <a:xfrm>
            <a:off x="2" y="8757448"/>
            <a:ext cx="3005448" cy="461170"/>
          </a:xfrm>
          <a:prstGeom prst="rect">
            <a:avLst/>
          </a:prstGeom>
        </p:spPr>
        <p:txBody>
          <a:bodyPr vert="horz" lIns="90868" tIns="45431" rIns="90868" bIns="4543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185" y="8757448"/>
            <a:ext cx="3005448" cy="461170"/>
          </a:xfrm>
          <a:prstGeom prst="rect">
            <a:avLst/>
          </a:prstGeom>
        </p:spPr>
        <p:txBody>
          <a:bodyPr vert="horz" lIns="90868" tIns="45431" rIns="90868" bIns="45431" rtlCol="0" anchor="b"/>
          <a:lstStyle>
            <a:lvl1pPr algn="r">
              <a:defRPr sz="1200"/>
            </a:lvl1pPr>
          </a:lstStyle>
          <a:p>
            <a:fld id="{43E7C1F0-65B2-4BEB-82BD-1486E80BF9A6}" type="slidenum">
              <a:rPr lang="en-US" smtClean="0"/>
              <a:t>‹#›</a:t>
            </a:fld>
            <a:endParaRPr lang="en-US" dirty="0"/>
          </a:p>
        </p:txBody>
      </p:sp>
    </p:spTree>
    <p:extLst>
      <p:ext uri="{BB962C8B-B14F-4D97-AF65-F5344CB8AC3E}">
        <p14:creationId xmlns:p14="http://schemas.microsoft.com/office/powerpoint/2010/main" val="2045377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04821" cy="461011"/>
          </a:xfrm>
          <a:prstGeom prst="rect">
            <a:avLst/>
          </a:prstGeom>
        </p:spPr>
        <p:txBody>
          <a:bodyPr vert="horz" lIns="91903" tIns="45949" rIns="91903" bIns="45949" rtlCol="0"/>
          <a:lstStyle>
            <a:lvl1pPr algn="l">
              <a:defRPr sz="1200"/>
            </a:lvl1pPr>
          </a:lstStyle>
          <a:p>
            <a:endParaRPr lang="en-US" dirty="0"/>
          </a:p>
        </p:txBody>
      </p:sp>
      <p:sp>
        <p:nvSpPr>
          <p:cNvPr id="3" name="Date Placeholder 2"/>
          <p:cNvSpPr>
            <a:spLocks noGrp="1"/>
          </p:cNvSpPr>
          <p:nvPr>
            <p:ph type="dt" idx="1"/>
          </p:nvPr>
        </p:nvSpPr>
        <p:spPr>
          <a:xfrm>
            <a:off x="3927776" y="5"/>
            <a:ext cx="3004821" cy="461011"/>
          </a:xfrm>
          <a:prstGeom prst="rect">
            <a:avLst/>
          </a:prstGeom>
        </p:spPr>
        <p:txBody>
          <a:bodyPr vert="horz" lIns="91903" tIns="45949" rIns="91903" bIns="45949" rtlCol="0"/>
          <a:lstStyle>
            <a:lvl1pPr algn="r">
              <a:defRPr sz="1200"/>
            </a:lvl1pPr>
          </a:lstStyle>
          <a:p>
            <a:fld id="{415E12B3-652A-421F-B6BD-01F51813992C}" type="datetimeFigureOut">
              <a:rPr lang="en-US" smtClean="0"/>
              <a:pPr/>
              <a:t>1/5/2020</a:t>
            </a:fld>
            <a:endParaRPr lang="en-US" dirty="0"/>
          </a:p>
        </p:txBody>
      </p:sp>
      <p:sp>
        <p:nvSpPr>
          <p:cNvPr id="4" name="Slide Image Placeholder 3"/>
          <p:cNvSpPr>
            <a:spLocks noGrp="1" noRot="1" noChangeAspect="1"/>
          </p:cNvSpPr>
          <p:nvPr>
            <p:ph type="sldImg" idx="2"/>
          </p:nvPr>
        </p:nvSpPr>
        <p:spPr>
          <a:xfrm>
            <a:off x="2170113" y="690563"/>
            <a:ext cx="2593975" cy="3459162"/>
          </a:xfrm>
          <a:prstGeom prst="rect">
            <a:avLst/>
          </a:prstGeom>
          <a:noFill/>
          <a:ln w="12700">
            <a:solidFill>
              <a:prstClr val="black"/>
            </a:solidFill>
          </a:ln>
        </p:spPr>
        <p:txBody>
          <a:bodyPr vert="horz" lIns="91903" tIns="45949" rIns="91903" bIns="45949" rtlCol="0" anchor="ctr"/>
          <a:lstStyle/>
          <a:p>
            <a:endParaRPr lang="en-US" dirty="0"/>
          </a:p>
        </p:txBody>
      </p:sp>
      <p:sp>
        <p:nvSpPr>
          <p:cNvPr id="5" name="Notes Placeholder 4"/>
          <p:cNvSpPr>
            <a:spLocks noGrp="1"/>
          </p:cNvSpPr>
          <p:nvPr>
            <p:ph type="body" sz="quarter" idx="3"/>
          </p:nvPr>
        </p:nvSpPr>
        <p:spPr>
          <a:xfrm>
            <a:off x="693421" y="4379598"/>
            <a:ext cx="5547360" cy="4149091"/>
          </a:xfrm>
          <a:prstGeom prst="rect">
            <a:avLst/>
          </a:prstGeom>
        </p:spPr>
        <p:txBody>
          <a:bodyPr vert="horz" lIns="91903" tIns="45949" rIns="91903" bIns="45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1"/>
            <a:ext cx="3004821" cy="461011"/>
          </a:xfrm>
          <a:prstGeom prst="rect">
            <a:avLst/>
          </a:prstGeom>
        </p:spPr>
        <p:txBody>
          <a:bodyPr vert="horz" lIns="91903" tIns="45949" rIns="91903" bIns="459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6" y="8757591"/>
            <a:ext cx="3004821" cy="461011"/>
          </a:xfrm>
          <a:prstGeom prst="rect">
            <a:avLst/>
          </a:prstGeom>
        </p:spPr>
        <p:txBody>
          <a:bodyPr vert="horz" lIns="91903" tIns="45949" rIns="91903" bIns="45949"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10890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a:t>
            </a:fld>
            <a:endParaRPr lang="en-US" dirty="0"/>
          </a:p>
        </p:txBody>
      </p:sp>
    </p:spTree>
    <p:extLst>
      <p:ext uri="{BB962C8B-B14F-4D97-AF65-F5344CB8AC3E}">
        <p14:creationId xmlns:p14="http://schemas.microsoft.com/office/powerpoint/2010/main" val="3403126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2</a:t>
            </a:fld>
            <a:endParaRPr lang="en-US" dirty="0"/>
          </a:p>
        </p:txBody>
      </p:sp>
    </p:spTree>
    <p:extLst>
      <p:ext uri="{BB962C8B-B14F-4D97-AF65-F5344CB8AC3E}">
        <p14:creationId xmlns:p14="http://schemas.microsoft.com/office/powerpoint/2010/main" val="367019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3</a:t>
            </a:fld>
            <a:endParaRPr lang="en-US" dirty="0"/>
          </a:p>
        </p:txBody>
      </p:sp>
    </p:spTree>
    <p:extLst>
      <p:ext uri="{BB962C8B-B14F-4D97-AF65-F5344CB8AC3E}">
        <p14:creationId xmlns:p14="http://schemas.microsoft.com/office/powerpoint/2010/main" val="825808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0563"/>
            <a:ext cx="2593975" cy="34591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515774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B349A46-9F50-4457-8BAE-0331415455FD}" type="datetime1">
              <a:rPr lang="en-US" smtClean="0"/>
              <a:t>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BC4BD-90CD-48E5-ABDB-130F86F89954}" type="datetime1">
              <a:rPr lang="en-US" smtClean="0"/>
              <a:t>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C9652B-1C32-4B1F-A6E3-E2DD4FCF93C9}" type="datetime1">
              <a:rPr lang="en-US" smtClean="0"/>
              <a:t>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0F2379-58BA-4526-9DCD-5A3BFDC6D75A}"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84667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18C455-F5F1-48C4-947D-6E06B3A98521}"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4658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322531-A684-43AB-841B-62778CEC8CE1}"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7271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1F8FF9-1398-4978-8C9F-10E59B5782BC}"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9826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ED92E1-CF96-4E1A-97D3-75B0AA7606ED}" type="datetime1">
              <a:rPr lang="en-US" smtClean="0">
                <a:solidFill>
                  <a:prstClr val="black">
                    <a:tint val="75000"/>
                  </a:prstClr>
                </a:solidFill>
              </a:rPr>
              <a:t>1/5/2020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54247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202BE6-B57E-42FC-A1D7-C2E8ED3DCDC6}" type="datetime1">
              <a:rPr lang="en-US" smtClean="0">
                <a:solidFill>
                  <a:prstClr val="black">
                    <a:tint val="75000"/>
                  </a:prstClr>
                </a:solidFill>
              </a:rPr>
              <a:t>1/5/2020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33841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EE0452-3106-4119-8223-DB6AB0FEE562}" type="datetime1">
              <a:rPr lang="en-US" smtClean="0">
                <a:solidFill>
                  <a:prstClr val="black">
                    <a:tint val="75000"/>
                  </a:prstClr>
                </a:solidFill>
              </a:rPr>
              <a:t>1/5/2020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1712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20B370A9-6C11-4E31-BA6A-199F40D03956}"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775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992814-3404-4EDF-9DBB-9D0C3CD10CF5}" type="datetime1">
              <a:rPr lang="en-US" smtClean="0"/>
              <a:t>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1A9CE42D-110D-4B77-A862-EEA09AD0258E}"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81666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EB75E3-7B60-462D-A509-CFDE26354138}"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570540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B0A945-BD66-4407-B839-6448CBF4F239}"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0875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7E09DD-3E64-4347-8362-7EF318C14977}"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554076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48EB8A-85B6-4F0B-BF16-3D65984D8A10}"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2798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DEA1BD-8B78-42A3-8722-40C04F542529}"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197464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3F1F38-678E-4120-922D-1A63F3663DB1}"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7544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9F0711-97B8-4C33-8D6B-52DB68A5E9A3}" type="datetime1">
              <a:rPr lang="en-US" smtClean="0">
                <a:solidFill>
                  <a:prstClr val="black">
                    <a:tint val="75000"/>
                  </a:prstClr>
                </a:solidFill>
              </a:rPr>
              <a:t>1/5/2020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46123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885B5D-AA41-40B8-8927-A9FD0C2E753C}" type="datetime1">
              <a:rPr lang="en-US" smtClean="0">
                <a:solidFill>
                  <a:prstClr val="black">
                    <a:tint val="75000"/>
                  </a:prstClr>
                </a:solidFill>
              </a:rPr>
              <a:t>1/5/2020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097648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AED74-227D-4208-A093-E31953DBC0CA}" type="datetime1">
              <a:rPr lang="en-US" smtClean="0">
                <a:solidFill>
                  <a:prstClr val="black">
                    <a:tint val="75000"/>
                  </a:prstClr>
                </a:solidFill>
              </a:rPr>
              <a:t>1/5/2020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8682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6784E1-E14C-4DBB-8350-B9C6D1877E72}" type="datetime1">
              <a:rPr lang="en-US" smtClean="0"/>
              <a:t>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1D46DA3D-2FB9-425B-93A6-CA6627E518AD}"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85059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96ACEC3F-76E7-43EC-8AB4-253EDD63A4A7}"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83601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79F25F-8FF0-4C9F-B78E-67EE0D69B45A}"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760617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7104E-0F59-4618-916E-BC1CF2E218BB}"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09127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4"/>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257162" indent="0" algn="ctr">
              <a:buNone/>
              <a:defRPr>
                <a:solidFill>
                  <a:schemeClr val="tx1">
                    <a:tint val="75000"/>
                  </a:schemeClr>
                </a:solidFill>
              </a:defRPr>
            </a:lvl2pPr>
            <a:lvl3pPr marL="514325" indent="0" algn="ctr">
              <a:buNone/>
              <a:defRPr>
                <a:solidFill>
                  <a:schemeClr val="tx1">
                    <a:tint val="75000"/>
                  </a:schemeClr>
                </a:solidFill>
              </a:defRPr>
            </a:lvl3pPr>
            <a:lvl4pPr marL="771486" indent="0" algn="ctr">
              <a:buNone/>
              <a:defRPr>
                <a:solidFill>
                  <a:schemeClr val="tx1">
                    <a:tint val="75000"/>
                  </a:schemeClr>
                </a:solidFill>
              </a:defRPr>
            </a:lvl4pPr>
            <a:lvl5pPr marL="1028649" indent="0" algn="ctr">
              <a:buNone/>
              <a:defRPr>
                <a:solidFill>
                  <a:schemeClr val="tx1">
                    <a:tint val="75000"/>
                  </a:schemeClr>
                </a:solidFill>
              </a:defRPr>
            </a:lvl5pPr>
            <a:lvl6pPr marL="1285811" indent="0" algn="ctr">
              <a:buNone/>
              <a:defRPr>
                <a:solidFill>
                  <a:schemeClr val="tx1">
                    <a:tint val="75000"/>
                  </a:schemeClr>
                </a:solidFill>
              </a:defRPr>
            </a:lvl6pPr>
            <a:lvl7pPr marL="1542973" indent="0" algn="ctr">
              <a:buNone/>
              <a:defRPr>
                <a:solidFill>
                  <a:schemeClr val="tx1">
                    <a:tint val="75000"/>
                  </a:schemeClr>
                </a:solidFill>
              </a:defRPr>
            </a:lvl7pPr>
            <a:lvl8pPr marL="1800135" indent="0" algn="ctr">
              <a:buNone/>
              <a:defRPr>
                <a:solidFill>
                  <a:schemeClr val="tx1">
                    <a:tint val="75000"/>
                  </a:schemeClr>
                </a:solidFill>
              </a:defRPr>
            </a:lvl8pPr>
            <a:lvl9pPr marL="20572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F3B52C-FD7A-42F5-9C90-A91F5EE94F76}"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16432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6C5730-2032-42E9-926F-605378FA5403}"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13653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74"/>
            <a:ext cx="5829300" cy="1816100"/>
          </a:xfrm>
        </p:spPr>
        <p:txBody>
          <a:bodyPr anchor="t"/>
          <a:lstStyle>
            <a:lvl1pPr algn="l">
              <a:defRPr sz="225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1125">
                <a:solidFill>
                  <a:schemeClr val="tx1">
                    <a:tint val="75000"/>
                  </a:schemeClr>
                </a:solidFill>
              </a:defRPr>
            </a:lvl1pPr>
            <a:lvl2pPr marL="257162" indent="0">
              <a:buNone/>
              <a:defRPr sz="1013">
                <a:solidFill>
                  <a:schemeClr val="tx1">
                    <a:tint val="75000"/>
                  </a:schemeClr>
                </a:solidFill>
              </a:defRPr>
            </a:lvl2pPr>
            <a:lvl3pPr marL="514325" indent="0">
              <a:buNone/>
              <a:defRPr sz="900">
                <a:solidFill>
                  <a:schemeClr val="tx1">
                    <a:tint val="75000"/>
                  </a:schemeClr>
                </a:solidFill>
              </a:defRPr>
            </a:lvl3pPr>
            <a:lvl4pPr marL="771486" indent="0">
              <a:buNone/>
              <a:defRPr sz="788">
                <a:solidFill>
                  <a:schemeClr val="tx1">
                    <a:tint val="75000"/>
                  </a:schemeClr>
                </a:solidFill>
              </a:defRPr>
            </a:lvl4pPr>
            <a:lvl5pPr marL="1028649" indent="0">
              <a:buNone/>
              <a:defRPr sz="788">
                <a:solidFill>
                  <a:schemeClr val="tx1">
                    <a:tint val="75000"/>
                  </a:schemeClr>
                </a:solidFill>
              </a:defRPr>
            </a:lvl5pPr>
            <a:lvl6pPr marL="1285811" indent="0">
              <a:buNone/>
              <a:defRPr sz="788">
                <a:solidFill>
                  <a:schemeClr val="tx1">
                    <a:tint val="75000"/>
                  </a:schemeClr>
                </a:solidFill>
              </a:defRPr>
            </a:lvl6pPr>
            <a:lvl7pPr marL="1542973" indent="0">
              <a:buNone/>
              <a:defRPr sz="788">
                <a:solidFill>
                  <a:schemeClr val="tx1">
                    <a:tint val="75000"/>
                  </a:schemeClr>
                </a:solidFill>
              </a:defRPr>
            </a:lvl7pPr>
            <a:lvl8pPr marL="1800135" indent="0">
              <a:buNone/>
              <a:defRPr sz="788">
                <a:solidFill>
                  <a:schemeClr val="tx1">
                    <a:tint val="75000"/>
                  </a:schemeClr>
                </a:solidFill>
              </a:defRPr>
            </a:lvl8pPr>
            <a:lvl9pPr marL="2057297"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E71DB6-09F0-460E-9BAB-34CF38571FED}"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48512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B5ED2-9041-4391-ABA0-78897C1BE8CA}"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887713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22C97C-8F8B-4FDB-B089-16D736FF3162}" type="datetime1">
              <a:rPr lang="en-US" smtClean="0">
                <a:solidFill>
                  <a:prstClr val="black">
                    <a:tint val="75000"/>
                  </a:prstClr>
                </a:solidFill>
              </a:rPr>
              <a:t>1/5/2020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289581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216228-7B5A-40EB-883C-CA28FDB46AD1}" type="datetime1">
              <a:rPr lang="en-US" smtClean="0">
                <a:solidFill>
                  <a:prstClr val="black">
                    <a:tint val="75000"/>
                  </a:prstClr>
                </a:solidFill>
              </a:rPr>
              <a:t>1/5/2020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3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8"/>
            <a:ext cx="3028950" cy="6034617"/>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1D8AF3-78A7-4962-BA6C-9F935233F9BD}" type="datetime1">
              <a:rPr lang="en-US" smtClean="0"/>
              <a:t>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15811-6DE7-4F3E-86E1-72F62F910D2D}" type="datetime1">
              <a:rPr lang="en-US" smtClean="0">
                <a:solidFill>
                  <a:prstClr val="black">
                    <a:tint val="75000"/>
                  </a:prstClr>
                </a:solidFill>
              </a:rPr>
              <a:t>1/5/2020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410590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65C1CC74-5C01-4847-BD7A-5CC0802159B1}"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59260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5EE7CD4C-10A5-453C-AFB5-3AD01731483B}" type="datetime1">
              <a:rPr lang="en-US" smtClean="0">
                <a:solidFill>
                  <a:prstClr val="black">
                    <a:tint val="75000"/>
                  </a:prstClr>
                </a:solidFill>
              </a:rPr>
              <a:t>1/5/2020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686946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E032E8-3F8F-4744-94BA-524037C68627}"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198827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92"/>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92"/>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360177-D10B-4E02-9159-29CC7B54E733}"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452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1350" b="1"/>
            </a:lvl1pPr>
            <a:lvl2pPr marL="257162" indent="0">
              <a:buNone/>
              <a:defRPr sz="1125" b="1"/>
            </a:lvl2pPr>
            <a:lvl3pPr marL="514325" indent="0">
              <a:buNone/>
              <a:defRPr sz="1013" b="1"/>
            </a:lvl3pPr>
            <a:lvl4pPr marL="771486" indent="0">
              <a:buNone/>
              <a:defRPr sz="900" b="1"/>
            </a:lvl4pPr>
            <a:lvl5pPr marL="1028649" indent="0">
              <a:buNone/>
              <a:defRPr sz="900" b="1"/>
            </a:lvl5pPr>
            <a:lvl6pPr marL="1285811" indent="0">
              <a:buNone/>
              <a:defRPr sz="900" b="1"/>
            </a:lvl6pPr>
            <a:lvl7pPr marL="1542973" indent="0">
              <a:buNone/>
              <a:defRPr sz="900" b="1"/>
            </a:lvl7pPr>
            <a:lvl8pPr marL="1800135" indent="0">
              <a:buNone/>
              <a:defRPr sz="900" b="1"/>
            </a:lvl8pPr>
            <a:lvl9pPr marL="2057297"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74D20F-1296-413A-A07E-DA3479812C33}" type="datetime1">
              <a:rPr lang="en-US" smtClean="0"/>
              <a:t>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4F12D-EBB9-4DCE-A9C7-0F3A9256E90E}" type="datetime1">
              <a:rPr lang="en-US" smtClean="0"/>
              <a:t>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D31AF-8D2C-4788-A94B-B52FCFFD2FCB}" type="datetime1">
              <a:rPr lang="en-US" smtClean="0"/>
              <a:t>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2681289" y="364074"/>
            <a:ext cx="3833813" cy="780415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2" y="1913471"/>
            <a:ext cx="2256235" cy="6254751"/>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C669B144-E13B-46BA-9605-E28B0C8DE6FB}" type="datetime1">
              <a:rPr lang="en-US" smtClean="0"/>
              <a:t>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1800"/>
            </a:lvl1pPr>
            <a:lvl2pPr marL="257162" indent="0">
              <a:buNone/>
              <a:defRPr sz="1575"/>
            </a:lvl2pPr>
            <a:lvl3pPr marL="514325" indent="0">
              <a:buNone/>
              <a:defRPr sz="1350"/>
            </a:lvl3pPr>
            <a:lvl4pPr marL="771486"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dirty="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788"/>
            </a:lvl1pPr>
            <a:lvl2pPr marL="257162" indent="0">
              <a:buNone/>
              <a:defRPr sz="675"/>
            </a:lvl2pPr>
            <a:lvl3pPr marL="514325" indent="0">
              <a:buNone/>
              <a:defRPr sz="563"/>
            </a:lvl3pPr>
            <a:lvl4pPr marL="771486" indent="0">
              <a:buNone/>
              <a:defRPr sz="506"/>
            </a:lvl4pPr>
            <a:lvl5pPr marL="1028649" indent="0">
              <a:buNone/>
              <a:defRPr sz="506"/>
            </a:lvl5pPr>
            <a:lvl6pPr marL="1285811" indent="0">
              <a:buNone/>
              <a:defRPr sz="506"/>
            </a:lvl6pPr>
            <a:lvl7pPr marL="1542973" indent="0">
              <a:buNone/>
              <a:defRPr sz="506"/>
            </a:lvl7pPr>
            <a:lvl8pPr marL="1800135" indent="0">
              <a:buNone/>
              <a:defRPr sz="506"/>
            </a:lvl8pPr>
            <a:lvl9pPr marL="2057297"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BA875E61-72F5-4781-9CB1-B2AE030D79B3}" type="datetime1">
              <a:rPr lang="en-US" smtClean="0"/>
              <a:t>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5AD1CCC5-6F89-4F8F-B6DF-C31D4001AACA}" type="datetime1">
              <a:rPr lang="en-US" smtClean="0"/>
              <a:t>1/5/2020</a:t>
            </a:fld>
            <a:endParaRPr lang="en-US" dirty="0"/>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5393744E-6267-49E6-A7C8-AF2386873743}"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6204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7E12537A-45BF-4FEC-B654-C2C697480B55}"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66263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8"/>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41"/>
            <a:ext cx="160020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07BF78A6-F89D-402E-92BB-4BA8DF65461E}" type="datetime1">
              <a:rPr lang="en-US" smtClean="0">
                <a:solidFill>
                  <a:prstClr val="black">
                    <a:tint val="75000"/>
                  </a:prstClr>
                </a:solidFill>
              </a:rPr>
              <a:t>1/5/2020</a:t>
            </a:fld>
            <a:endParaRPr lang="en-US" dirty="0">
              <a:solidFill>
                <a:prstClr val="black">
                  <a:tint val="75000"/>
                </a:prstClr>
              </a:solidFill>
            </a:endParaRPr>
          </a:p>
        </p:txBody>
      </p:sp>
      <p:sp>
        <p:nvSpPr>
          <p:cNvPr id="5" name="Footer Placeholder 4"/>
          <p:cNvSpPr>
            <a:spLocks noGrp="1"/>
          </p:cNvSpPr>
          <p:nvPr>
            <p:ph type="ftr" sz="quarter" idx="3"/>
          </p:nvPr>
        </p:nvSpPr>
        <p:spPr>
          <a:xfrm>
            <a:off x="2343150" y="8475141"/>
            <a:ext cx="2171700"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914900" y="8475141"/>
            <a:ext cx="160020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0EBF85CB-8E6F-4C76-A97C-98828569AB9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59550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514325" rtl="0" eaLnBrk="1" latinLnBrk="0" hangingPunct="1">
        <a:spcBef>
          <a:spcPct val="0"/>
        </a:spcBef>
        <a:buNone/>
        <a:defRPr sz="2475" kern="1200">
          <a:solidFill>
            <a:schemeClr val="tx1"/>
          </a:solidFill>
          <a:latin typeface="+mj-lt"/>
          <a:ea typeface="+mj-ea"/>
          <a:cs typeface="+mj-cs"/>
        </a:defRPr>
      </a:lvl1pPr>
    </p:titleStyle>
    <p:bodyStyle>
      <a:lvl1pPr marL="192872" indent="-192872" algn="l" defTabSz="514325"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7889" indent="-160727" algn="l" defTabSz="514325" rtl="0" eaLnBrk="1" latinLnBrk="0" hangingPunct="1">
        <a:spcBef>
          <a:spcPct val="20000"/>
        </a:spcBef>
        <a:buFont typeface="Arial" pitchFamily="34" charset="0"/>
        <a:buChar char="–"/>
        <a:defRPr sz="1575" kern="1200">
          <a:solidFill>
            <a:schemeClr val="tx1"/>
          </a:solidFill>
          <a:latin typeface="+mn-lt"/>
          <a:ea typeface="+mn-ea"/>
          <a:cs typeface="+mn-cs"/>
        </a:defRPr>
      </a:lvl2pPr>
      <a:lvl3pPr marL="642905" indent="-128582" algn="l" defTabSz="514325" rtl="0" eaLnBrk="1" latinLnBrk="0" hangingPunct="1">
        <a:spcBef>
          <a:spcPct val="20000"/>
        </a:spcBef>
        <a:buFont typeface="Arial" pitchFamily="34" charset="0"/>
        <a:buChar char="•"/>
        <a:defRPr sz="1350" kern="1200">
          <a:solidFill>
            <a:schemeClr val="tx1"/>
          </a:solidFill>
          <a:latin typeface="+mn-lt"/>
          <a:ea typeface="+mn-ea"/>
          <a:cs typeface="+mn-cs"/>
        </a:defRPr>
      </a:lvl3pPr>
      <a:lvl4pPr marL="900068"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4pPr>
      <a:lvl5pPr marL="1157231"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5pPr>
      <a:lvl6pPr marL="1414393"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554"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717"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879" indent="-128582" algn="l" defTabSz="514325"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25" rtl="0" eaLnBrk="1" latinLnBrk="0" hangingPunct="1">
        <a:defRPr sz="1013" kern="1200">
          <a:solidFill>
            <a:schemeClr val="tx1"/>
          </a:solidFill>
          <a:latin typeface="+mn-lt"/>
          <a:ea typeface="+mn-ea"/>
          <a:cs typeface="+mn-cs"/>
        </a:defRPr>
      </a:lvl1pPr>
      <a:lvl2pPr marL="257162" algn="l" defTabSz="514325" rtl="0" eaLnBrk="1" latinLnBrk="0" hangingPunct="1">
        <a:defRPr sz="1013" kern="1200">
          <a:solidFill>
            <a:schemeClr val="tx1"/>
          </a:solidFill>
          <a:latin typeface="+mn-lt"/>
          <a:ea typeface="+mn-ea"/>
          <a:cs typeface="+mn-cs"/>
        </a:defRPr>
      </a:lvl2pPr>
      <a:lvl3pPr marL="514325" algn="l" defTabSz="514325" rtl="0" eaLnBrk="1" latinLnBrk="0" hangingPunct="1">
        <a:defRPr sz="1013" kern="1200">
          <a:solidFill>
            <a:schemeClr val="tx1"/>
          </a:solidFill>
          <a:latin typeface="+mn-lt"/>
          <a:ea typeface="+mn-ea"/>
          <a:cs typeface="+mn-cs"/>
        </a:defRPr>
      </a:lvl3pPr>
      <a:lvl4pPr marL="771486" algn="l" defTabSz="514325" rtl="0" eaLnBrk="1" latinLnBrk="0" hangingPunct="1">
        <a:defRPr sz="1013" kern="1200">
          <a:solidFill>
            <a:schemeClr val="tx1"/>
          </a:solidFill>
          <a:latin typeface="+mn-lt"/>
          <a:ea typeface="+mn-ea"/>
          <a:cs typeface="+mn-cs"/>
        </a:defRPr>
      </a:lvl4pPr>
      <a:lvl5pPr marL="1028649" algn="l" defTabSz="514325" rtl="0" eaLnBrk="1" latinLnBrk="0" hangingPunct="1">
        <a:defRPr sz="1013" kern="1200">
          <a:solidFill>
            <a:schemeClr val="tx1"/>
          </a:solidFill>
          <a:latin typeface="+mn-lt"/>
          <a:ea typeface="+mn-ea"/>
          <a:cs typeface="+mn-cs"/>
        </a:defRPr>
      </a:lvl5pPr>
      <a:lvl6pPr marL="1285811" algn="l" defTabSz="514325" rtl="0" eaLnBrk="1" latinLnBrk="0" hangingPunct="1">
        <a:defRPr sz="1013" kern="1200">
          <a:solidFill>
            <a:schemeClr val="tx1"/>
          </a:solidFill>
          <a:latin typeface="+mn-lt"/>
          <a:ea typeface="+mn-ea"/>
          <a:cs typeface="+mn-cs"/>
        </a:defRPr>
      </a:lvl6pPr>
      <a:lvl7pPr marL="1542973" algn="l" defTabSz="514325" rtl="0" eaLnBrk="1" latinLnBrk="0" hangingPunct="1">
        <a:defRPr sz="1013" kern="1200">
          <a:solidFill>
            <a:schemeClr val="tx1"/>
          </a:solidFill>
          <a:latin typeface="+mn-lt"/>
          <a:ea typeface="+mn-ea"/>
          <a:cs typeface="+mn-cs"/>
        </a:defRPr>
      </a:lvl7pPr>
      <a:lvl8pPr marL="1800135" algn="l" defTabSz="514325" rtl="0" eaLnBrk="1" latinLnBrk="0" hangingPunct="1">
        <a:defRPr sz="1013" kern="1200">
          <a:solidFill>
            <a:schemeClr val="tx1"/>
          </a:solidFill>
          <a:latin typeface="+mn-lt"/>
          <a:ea typeface="+mn-ea"/>
          <a:cs typeface="+mn-cs"/>
        </a:defRPr>
      </a:lvl8pPr>
      <a:lvl9pPr marL="2057297" algn="l" defTabSz="514325"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4.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balanced" dir="t">
                <a:rot lat="0" lon="0" rev="2100000"/>
              </a:lightRig>
            </a:scene3d>
            <a:sp3d extrusionH="57150" prstMaterial="metal">
              <a:bevelT w="38100" h="25400"/>
              <a:contourClr>
                <a:schemeClr val="bg2"/>
              </a:contourClr>
            </a:sp3d>
          </a:bodyPr>
          <a:lstStyle/>
          <a:p>
            <a:r>
              <a:rPr lang="en-US" b="1" dirty="0">
                <a:ln w="50800"/>
                <a:solidFill>
                  <a:srgbClr val="002060"/>
                </a:solidFill>
                <a:latin typeface="Times New Roman" pitchFamily="18" charset="0"/>
                <a:cs typeface="Times New Roman" pitchFamily="18" charset="0"/>
              </a:rPr>
              <a:t>    South Carolina     </a:t>
            </a:r>
            <a:br>
              <a:rPr lang="en-US" b="1" dirty="0">
                <a:ln w="50800"/>
                <a:solidFill>
                  <a:srgbClr val="002060"/>
                </a:solidFill>
                <a:latin typeface="Times New Roman" pitchFamily="18" charset="0"/>
                <a:cs typeface="Times New Roman" pitchFamily="18" charset="0"/>
              </a:rPr>
            </a:br>
            <a:r>
              <a:rPr lang="en-US" b="1" dirty="0">
                <a:ln w="50800"/>
                <a:solidFill>
                  <a:srgbClr val="002060"/>
                </a:solidFill>
                <a:latin typeface="Times New Roman" pitchFamily="18" charset="0"/>
                <a:cs typeface="Times New Roman" pitchFamily="18" charset="0"/>
              </a:rPr>
              <a:t>      Aeronautics Commission</a:t>
            </a:r>
          </a:p>
        </p:txBody>
      </p:sp>
      <p:sp>
        <p:nvSpPr>
          <p:cNvPr id="3" name="Subtitle 2"/>
          <p:cNvSpPr>
            <a:spLocks noGrp="1"/>
          </p:cNvSpPr>
          <p:nvPr>
            <p:ph type="subTitle" idx="1"/>
          </p:nvPr>
        </p:nvSpPr>
        <p:spPr/>
        <p:txBody>
          <a:bodyPr>
            <a:noAutofit/>
            <a:scene3d>
              <a:camera prst="orthographicFront"/>
              <a:lightRig rig="balanced" dir="t">
                <a:rot lat="0" lon="0" rev="2100000"/>
              </a:lightRig>
            </a:scene3d>
            <a:sp3d extrusionH="57150" prstMaterial="metal">
              <a:bevelT w="38100" h="25400"/>
              <a:contourClr>
                <a:schemeClr val="bg2"/>
              </a:contourClr>
            </a:sp3d>
          </a:bodyPr>
          <a:lstStyle/>
          <a:p>
            <a:r>
              <a:rPr lang="en-US" sz="2025" b="1" dirty="0">
                <a:ln w="50800"/>
                <a:solidFill>
                  <a:srgbClr val="002060"/>
                </a:solidFill>
                <a:latin typeface="Times New Roman" pitchFamily="18" charset="0"/>
                <a:ea typeface="+mj-ea"/>
                <a:cs typeface="Times New Roman" pitchFamily="18" charset="0"/>
              </a:rPr>
              <a:t>    Budget</a:t>
            </a:r>
            <a:r>
              <a:rPr lang="en-US" sz="2025" b="1" dirty="0">
                <a:ln w="50800"/>
                <a:solidFill>
                  <a:srgbClr val="002060"/>
                </a:solidFill>
                <a:latin typeface="Times New Roman" pitchFamily="18" charset="0"/>
                <a:cs typeface="Times New Roman" pitchFamily="18" charset="0"/>
              </a:rPr>
              <a:t> Request FY</a:t>
            </a:r>
            <a:r>
              <a:rPr lang="en-US" sz="1913" b="1" dirty="0">
                <a:ln w="50800"/>
                <a:solidFill>
                  <a:srgbClr val="002060"/>
                </a:solidFill>
                <a:latin typeface="Times New Roman" pitchFamily="18" charset="0"/>
                <a:cs typeface="Times New Roman" pitchFamily="18" charset="0"/>
              </a:rPr>
              <a:t>2020-2021</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4600" y="990599"/>
            <a:ext cx="2057400" cy="195112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6172200" cy="1524000"/>
          </a:xfrm>
        </p:spPr>
        <p:txBody>
          <a:bodyPr/>
          <a:lstStyle/>
          <a:p>
            <a:r>
              <a:rPr lang="en-US" sz="2000" b="1" dirty="0">
                <a:latin typeface="Times New Roman" panose="02020603050405020304" pitchFamily="18" charset="0"/>
                <a:cs typeface="Times New Roman" panose="02020603050405020304" pitchFamily="18" charset="0"/>
              </a:rPr>
              <a:t>Aeronautics Provisos</a:t>
            </a:r>
            <a:r>
              <a:rPr lang="en-US" b="1" dirty="0">
                <a:latin typeface="Times New Roman" panose="02020603050405020304" pitchFamily="18" charset="0"/>
                <a:cs typeface="Times New Roman" panose="02020603050405020304" pitchFamily="18" charset="0"/>
              </a:rPr>
              <a:t> </a:t>
            </a:r>
            <a:br>
              <a:rPr lang="en-US" b="1" dirty="0">
                <a:latin typeface="Times New Roman" panose="02020603050405020304" pitchFamily="18" charset="0"/>
                <a:cs typeface="Times New Roman" panose="02020603050405020304" pitchFamily="18" charset="0"/>
              </a:rPr>
            </a:br>
            <a:r>
              <a:rPr lang="en-US" sz="1600" i="1" dirty="0">
                <a:latin typeface="Times New Roman" panose="02020603050405020304" pitchFamily="18" charset="0"/>
                <a:cs typeface="Times New Roman" panose="02020603050405020304" pitchFamily="18" charset="0"/>
              </a:rPr>
              <a:t>Continued</a:t>
            </a:r>
          </a:p>
        </p:txBody>
      </p:sp>
      <p:pic>
        <p:nvPicPr>
          <p:cNvPr id="5" name="Picture 4">
            <a:extLst>
              <a:ext uri="{FF2B5EF4-FFF2-40B4-BE49-F238E27FC236}">
                <a16:creationId xmlns:a16="http://schemas.microsoft.com/office/drawing/2014/main" id="{7961F680-0A0A-4B77-89AF-70636C0B51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93165"/>
            <a:ext cx="6858000" cy="5157670"/>
          </a:xfrm>
          <a:prstGeom prst="rect">
            <a:avLst/>
          </a:prstGeom>
        </p:spPr>
      </p:pic>
    </p:spTree>
    <p:extLst>
      <p:ext uri="{BB962C8B-B14F-4D97-AF65-F5344CB8AC3E}">
        <p14:creationId xmlns:p14="http://schemas.microsoft.com/office/powerpoint/2010/main" val="3688637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899"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Carry Forward into FY2019-2020</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89958680"/>
              </p:ext>
            </p:extLst>
          </p:nvPr>
        </p:nvGraphicFramePr>
        <p:xfrm>
          <a:off x="342900" y="1828800"/>
          <a:ext cx="6172199" cy="2143128"/>
        </p:xfrm>
        <a:graphic>
          <a:graphicData uri="http://schemas.openxmlformats.org/drawingml/2006/table">
            <a:tbl>
              <a:tblPr/>
              <a:tblGrid>
                <a:gridCol w="1124144">
                  <a:extLst>
                    <a:ext uri="{9D8B030D-6E8A-4147-A177-3AD203B41FA5}">
                      <a16:colId xmlns:a16="http://schemas.microsoft.com/office/drawing/2014/main" val="20000"/>
                    </a:ext>
                  </a:extLst>
                </a:gridCol>
                <a:gridCol w="3429587">
                  <a:extLst>
                    <a:ext uri="{9D8B030D-6E8A-4147-A177-3AD203B41FA5}">
                      <a16:colId xmlns:a16="http://schemas.microsoft.com/office/drawing/2014/main" val="20001"/>
                    </a:ext>
                  </a:extLst>
                </a:gridCol>
                <a:gridCol w="1618468">
                  <a:extLst>
                    <a:ext uri="{9D8B030D-6E8A-4147-A177-3AD203B41FA5}">
                      <a16:colId xmlns:a16="http://schemas.microsoft.com/office/drawing/2014/main" val="20002"/>
                    </a:ext>
                  </a:extLst>
                </a:gridCol>
              </a:tblGrid>
              <a:tr h="357188">
                <a:tc>
                  <a:txBody>
                    <a:bodyPr/>
                    <a:lstStyle/>
                    <a:p>
                      <a:pPr algn="ctr" fontAlgn="b"/>
                      <a:r>
                        <a:rPr lang="en-US" sz="1000" b="1" i="0" u="none" strike="noStrike" dirty="0">
                          <a:solidFill>
                            <a:srgbClr val="000000"/>
                          </a:solidFill>
                          <a:effectLst/>
                          <a:latin typeface="Calibri" panose="020F0502020204030204" pitchFamily="34" charset="0"/>
                        </a:rPr>
                        <a:t>Fund</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Fund Description</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FY Ending Balance</a:t>
                      </a:r>
                    </a:p>
                  </a:txBody>
                  <a:tcPr marL="8386" marR="8386" marT="53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7188">
                <a:tc>
                  <a:txBody>
                    <a:bodyPr/>
                    <a:lstStyle/>
                    <a:p>
                      <a:pPr algn="ctr" fontAlgn="b"/>
                      <a:r>
                        <a:rPr lang="en-US" sz="1000" b="0" i="0" u="none" strike="noStrike" dirty="0">
                          <a:solidFill>
                            <a:srgbClr val="000000"/>
                          </a:solidFill>
                          <a:effectLst/>
                          <a:latin typeface="Calibri" panose="020F0502020204030204" pitchFamily="34" charset="0"/>
                        </a:rPr>
                        <a:t>1001</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General Fund</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$202,858.41</a:t>
                      </a:r>
                    </a:p>
                  </a:txBody>
                  <a:tcPr marL="8386" marR="8386" marT="535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57188">
                <a:tc>
                  <a:txBody>
                    <a:bodyPr/>
                    <a:lstStyle/>
                    <a:p>
                      <a:pPr algn="ctr" fontAlgn="b"/>
                      <a:r>
                        <a:rPr lang="en-US" sz="1000" b="0" i="0" u="none" strike="noStrike" dirty="0">
                          <a:solidFill>
                            <a:srgbClr val="000000"/>
                          </a:solidFill>
                          <a:effectLst/>
                          <a:latin typeface="Calibri" panose="020F0502020204030204" pitchFamily="34" charset="0"/>
                        </a:rPr>
                        <a:t>3035</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Operating Revenue</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$220,532.62</a:t>
                      </a:r>
                    </a:p>
                  </a:txBody>
                  <a:tcPr marL="8386" marR="8386" marT="5358" marB="0" anchor="b">
                    <a:lnL>
                      <a:noFill/>
                    </a:lnL>
                    <a:lnR>
                      <a:noFill/>
                    </a:lnR>
                    <a:lnT>
                      <a:noFill/>
                    </a:lnT>
                    <a:lnB>
                      <a:noFill/>
                    </a:lnB>
                  </a:tcPr>
                </a:tc>
                <a:extLst>
                  <a:ext uri="{0D108BD9-81ED-4DB2-BD59-A6C34878D82A}">
                    <a16:rowId xmlns:a16="http://schemas.microsoft.com/office/drawing/2014/main" val="10002"/>
                  </a:ext>
                </a:extLst>
              </a:tr>
              <a:tr h="357188">
                <a:tc>
                  <a:txBody>
                    <a:bodyPr/>
                    <a:lstStyle/>
                    <a:p>
                      <a:pPr algn="ctr" fontAlgn="b"/>
                      <a:r>
                        <a:rPr lang="en-US" sz="1000" b="0" i="0" u="none" strike="noStrike" dirty="0">
                          <a:solidFill>
                            <a:srgbClr val="000000"/>
                          </a:solidFill>
                          <a:effectLst/>
                          <a:latin typeface="Calibri" panose="020F0502020204030204" pitchFamily="34" charset="0"/>
                        </a:rPr>
                        <a:t>3166</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State Aviation Fund</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$6,876,093.19</a:t>
                      </a:r>
                    </a:p>
                  </a:txBody>
                  <a:tcPr marL="8386" marR="8386" marT="5358" marB="0" anchor="b">
                    <a:lnL>
                      <a:noFill/>
                    </a:lnL>
                    <a:lnR>
                      <a:noFill/>
                    </a:lnR>
                    <a:lnT>
                      <a:noFill/>
                    </a:lnT>
                    <a:lnB>
                      <a:noFill/>
                    </a:lnB>
                  </a:tcPr>
                </a:tc>
                <a:extLst>
                  <a:ext uri="{0D108BD9-81ED-4DB2-BD59-A6C34878D82A}">
                    <a16:rowId xmlns:a16="http://schemas.microsoft.com/office/drawing/2014/main" val="10003"/>
                  </a:ext>
                </a:extLst>
              </a:tr>
              <a:tr h="357188">
                <a:tc>
                  <a:txBody>
                    <a:bodyPr/>
                    <a:lstStyle/>
                    <a:p>
                      <a:pPr algn="ctr" fontAlgn="b"/>
                      <a:r>
                        <a:rPr lang="en-US" sz="1000" b="0" i="0" u="none" strike="noStrike" dirty="0">
                          <a:solidFill>
                            <a:srgbClr val="000000"/>
                          </a:solidFill>
                          <a:effectLst/>
                          <a:latin typeface="Calibri" panose="020F0502020204030204" pitchFamily="34" charset="0"/>
                        </a:rPr>
                        <a:t>3958</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Sale of Assets</a:t>
                      </a:r>
                    </a:p>
                  </a:txBody>
                  <a:tcPr marL="8386" marR="8386" marT="5358"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$20,645.98</a:t>
                      </a:r>
                    </a:p>
                  </a:txBody>
                  <a:tcPr marL="8386" marR="8386" marT="5358" marB="0" anchor="b">
                    <a:lnL>
                      <a:noFill/>
                    </a:lnL>
                    <a:lnR>
                      <a:noFill/>
                    </a:lnR>
                    <a:lnT>
                      <a:noFill/>
                    </a:lnT>
                    <a:lnB>
                      <a:noFill/>
                    </a:lnB>
                  </a:tcPr>
                </a:tc>
                <a:extLst>
                  <a:ext uri="{0D108BD9-81ED-4DB2-BD59-A6C34878D82A}">
                    <a16:rowId xmlns:a16="http://schemas.microsoft.com/office/drawing/2014/main" val="10004"/>
                  </a:ext>
                </a:extLst>
              </a:tr>
              <a:tr h="357188">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386" marR="8386" marT="5358" marB="0" anchor="b">
                    <a:lnL>
                      <a:noFill/>
                    </a:lnL>
                    <a:lnR>
                      <a:noFill/>
                    </a:lnR>
                    <a:lnT>
                      <a:noFill/>
                    </a:lnT>
                    <a:lnB>
                      <a:noFill/>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2930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0"/>
            <a:ext cx="6172200" cy="1524000"/>
          </a:xfrm>
        </p:spPr>
        <p:txBody>
          <a:bodyPr>
            <a:normAutofit/>
          </a:bodyPr>
          <a:lstStyle/>
          <a:p>
            <a:r>
              <a:rPr lang="en-US" sz="2000" b="1" u="sng" dirty="0">
                <a:latin typeface="Times New Roman" panose="02020603050405020304" pitchFamily="18" charset="0"/>
                <a:cs typeface="Times New Roman" panose="02020603050405020304" pitchFamily="18" charset="0"/>
              </a:rPr>
              <a:t>Other Information</a:t>
            </a: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Title 55 – State Aviation Fund</a:t>
            </a:r>
          </a:p>
        </p:txBody>
      </p:sp>
      <p:sp>
        <p:nvSpPr>
          <p:cNvPr id="3" name="Content Placeholder 2"/>
          <p:cNvSpPr>
            <a:spLocks noGrp="1"/>
          </p:cNvSpPr>
          <p:nvPr>
            <p:ph idx="1"/>
          </p:nvPr>
        </p:nvSpPr>
        <p:spPr>
          <a:xfrm>
            <a:off x="342900" y="1524000"/>
            <a:ext cx="6172200" cy="7467600"/>
          </a:xfrm>
        </p:spPr>
        <p:txBody>
          <a:bodyPr>
            <a:noAutofit/>
          </a:bodyPr>
          <a:lstStyle/>
          <a:p>
            <a:pPr marL="0" indent="0">
              <a:buNone/>
            </a:pPr>
            <a:r>
              <a:rPr lang="en-US" sz="1200" b="1" dirty="0"/>
              <a:t>SECTION 55-5-280</a:t>
            </a:r>
            <a:r>
              <a:rPr lang="en-US" sz="1200" dirty="0"/>
              <a:t/>
            </a:r>
            <a:br>
              <a:rPr lang="en-US" sz="1200" dirty="0"/>
            </a:br>
            <a:r>
              <a:rPr lang="en-US" sz="1200" dirty="0"/>
              <a:t/>
            </a:r>
            <a:br>
              <a:rPr lang="en-US" sz="1200" dirty="0"/>
            </a:br>
            <a:r>
              <a:rPr lang="en-US" sz="1200" dirty="0"/>
              <a:t>(A)(1) All monies received from licensing of airports, landing fields, or funds appropriated for aviation grants, the tax on aviation fuel, and fees for other licenses issued under this chapter must be paid into the State Treasury and credited to the fund known as the "State Aviation Fund".</a:t>
            </a:r>
            <a:br>
              <a:rPr lang="en-US" sz="1200" dirty="0"/>
            </a:br>
            <a:r>
              <a:rPr lang="en-US" sz="1200" dirty="0"/>
              <a:t/>
            </a:r>
            <a:br>
              <a:rPr lang="en-US" sz="1200" dirty="0"/>
            </a:br>
            <a:r>
              <a:rPr lang="en-US" sz="1200" dirty="0"/>
              <a:t>(2) The fund also may receive gifts, grants, and federal funds and shall include earnings from investments of monies from the fund.</a:t>
            </a:r>
            <a:br>
              <a:rPr lang="en-US" sz="1200" dirty="0"/>
            </a:br>
            <a:r>
              <a:rPr lang="en-US" sz="1200" dirty="0"/>
              <a:t/>
            </a:r>
            <a:br>
              <a:rPr lang="en-US" sz="1200" dirty="0"/>
            </a:br>
            <a:r>
              <a:rPr lang="en-US" sz="1200" dirty="0"/>
              <a:t>(3) A fund balance at the close of the fiscal year shall not lapse but must be carried forward to the next fiscal year.</a:t>
            </a:r>
            <a:br>
              <a:rPr lang="en-US" sz="1200" dirty="0"/>
            </a:br>
            <a:r>
              <a:rPr lang="en-US" sz="1200" dirty="0"/>
              <a:t/>
            </a:r>
            <a:br>
              <a:rPr lang="en-US" sz="1200" dirty="0"/>
            </a:br>
            <a:r>
              <a:rPr lang="en-US" sz="1200" dirty="0"/>
              <a:t>(4) The revenue credited to the State Aviation Fund pursuant to this subsection must be used solely as provided in subsection (C).</a:t>
            </a:r>
            <a:br>
              <a:rPr lang="en-US" sz="1200" dirty="0"/>
            </a:br>
            <a:r>
              <a:rPr lang="en-US" sz="1200" dirty="0"/>
              <a:t/>
            </a:r>
            <a:br>
              <a:rPr lang="en-US" sz="1200" dirty="0"/>
            </a:br>
            <a:r>
              <a:rPr lang="en-US" sz="1200" dirty="0">
                <a:solidFill>
                  <a:schemeClr val="tx2">
                    <a:lumMod val="60000"/>
                    <a:lumOff val="40000"/>
                  </a:schemeClr>
                </a:solidFill>
              </a:rPr>
              <a:t>(B) In any fiscal year in which the tax levied by the State pursuant to Section 12-37-2410, et seq., exceeds two and one-half million dollars, the revenues in excess of two and one-half million dollars must be directed to the State Aviation Fund; however, any revenue in excess of five million dollars must be credited in equal amounts to the general fund and the State Aviation Fund.</a:t>
            </a:r>
            <a:br>
              <a:rPr lang="en-US" sz="1200" dirty="0">
                <a:solidFill>
                  <a:schemeClr val="tx2">
                    <a:lumMod val="60000"/>
                    <a:lumOff val="40000"/>
                  </a:schemeClr>
                </a:solidFill>
              </a:rPr>
            </a:br>
            <a:r>
              <a:rPr lang="en-US" sz="1200" dirty="0"/>
              <a:t/>
            </a:r>
            <a:br>
              <a:rPr lang="en-US" sz="1200" dirty="0"/>
            </a:br>
            <a:r>
              <a:rPr lang="en-US" sz="1200" dirty="0"/>
              <a:t>(C) The State Aviation Fund must be used solely for:</a:t>
            </a:r>
            <a:br>
              <a:rPr lang="en-US" sz="1200" dirty="0"/>
            </a:br>
            <a:r>
              <a:rPr lang="en-US" sz="1200" dirty="0"/>
              <a:t/>
            </a:r>
            <a:br>
              <a:rPr lang="en-US" sz="1200" dirty="0"/>
            </a:br>
            <a:r>
              <a:rPr lang="en-US" sz="1200" dirty="0"/>
              <a:t>(1) maintenance and repairs of the division's aircraft; or</a:t>
            </a:r>
            <a:br>
              <a:rPr lang="en-US" sz="1200" dirty="0"/>
            </a:br>
            <a:r>
              <a:rPr lang="en-US" sz="1200" dirty="0"/>
              <a:t/>
            </a:r>
            <a:br>
              <a:rPr lang="en-US" sz="1200" dirty="0"/>
            </a:br>
            <a:r>
              <a:rPr lang="en-US" sz="1200" dirty="0"/>
              <a:t>(2) maintenance, rehabilitation, and capital improvements to public use airports, which may include use as matching funds for FAA Airport Improvement Grants, provided that those airports receiving grants meet the requirements set forth by the division.</a:t>
            </a:r>
            <a:br>
              <a:rPr lang="en-US" sz="1200" dirty="0"/>
            </a:br>
            <a:r>
              <a:rPr lang="en-US" sz="1200" dirty="0"/>
              <a:t/>
            </a:r>
            <a:br>
              <a:rPr lang="en-US" sz="1200" dirty="0"/>
            </a:br>
            <a:r>
              <a:rPr lang="en-US" sz="1200" dirty="0"/>
              <a:t>(3) The State Aviation Fund must not be used for operating expenses of the division.</a:t>
            </a:r>
            <a:br>
              <a:rPr lang="en-US" sz="1200" dirty="0"/>
            </a:br>
            <a:r>
              <a:rPr lang="en-US" sz="1200" dirty="0"/>
              <a:t/>
            </a:r>
            <a:br>
              <a:rPr lang="en-US" sz="1200" dirty="0"/>
            </a:br>
            <a:r>
              <a:rPr lang="en-US" sz="1200" dirty="0"/>
              <a:t>(D) The division may promulgate regulations governing the eligibility requirements and procedures for disbursements from the State Aviation Fund.</a:t>
            </a:r>
            <a:br>
              <a:rPr lang="en-US" sz="1200" dirty="0"/>
            </a:br>
            <a:r>
              <a:rPr lang="en-US" sz="1200" dirty="0"/>
              <a:t/>
            </a:r>
            <a:br>
              <a:rPr lang="en-US" sz="1200" dirty="0"/>
            </a:br>
            <a:r>
              <a:rPr lang="en-US" sz="1200" dirty="0"/>
              <a:t>HISTORY: 1962 Code § 2-75; 1952 Code § 2-75; 1942 Code § 7112-20; 1935 (39) 447; 1937 (40) 595; 1938 (40) 1835; 1993 Act No. 181, § 1289, eff July 1, 1993; 2005 Act No. 11, § 1.F, eff upon approval (became law without the Governor's signature on January 13, 2005); 2012 Act No. 270, § 3, eff June 18, 2012; 2016 Act No. 239 (H.4577), § 1, eff June 5, 2016.</a:t>
            </a:r>
          </a:p>
        </p:txBody>
      </p:sp>
      <p:graphicFrame>
        <p:nvGraphicFramePr>
          <p:cNvPr id="5" name="Object 4"/>
          <p:cNvGraphicFramePr>
            <a:graphicFrameLocks noChangeAspect="1"/>
          </p:cNvGraphicFramePr>
          <p:nvPr>
            <p:extLst>
              <p:ext uri="{D42A27DB-BD31-4B8C-83A1-F6EECF244321}">
                <p14:modId xmlns:p14="http://schemas.microsoft.com/office/powerpoint/2010/main" val="2301973679"/>
              </p:ext>
            </p:extLst>
          </p:nvPr>
        </p:nvGraphicFramePr>
        <p:xfrm>
          <a:off x="7629525" y="3453111"/>
          <a:ext cx="3343275" cy="2610148"/>
        </p:xfrm>
        <a:graphic>
          <a:graphicData uri="http://schemas.openxmlformats.org/presentationml/2006/ole">
            <mc:AlternateContent xmlns:mc="http://schemas.openxmlformats.org/markup-compatibility/2006">
              <mc:Choice xmlns:v="urn:schemas-microsoft-com:vml" Requires="v">
                <p:oleObj spid="_x0000_s3206" name="Document" r:id="rId3" imgW="5949456" imgH="4639258" progId="Word.Document.12">
                  <p:embed/>
                </p:oleObj>
              </mc:Choice>
              <mc:Fallback>
                <p:oleObj name="Document" r:id="rId3" imgW="5949456" imgH="4639258" progId="Word.Document.12">
                  <p:embed/>
                  <p:pic>
                    <p:nvPicPr>
                      <p:cNvPr id="0" name=""/>
                      <p:cNvPicPr/>
                      <p:nvPr/>
                    </p:nvPicPr>
                    <p:blipFill>
                      <a:blip r:embed="rId4"/>
                      <a:stretch>
                        <a:fillRect/>
                      </a:stretch>
                    </p:blipFill>
                    <p:spPr>
                      <a:xfrm>
                        <a:off x="7629525" y="3453111"/>
                        <a:ext cx="3343275" cy="2610148"/>
                      </a:xfrm>
                      <a:prstGeom prst="rect">
                        <a:avLst/>
                      </a:prstGeom>
                    </p:spPr>
                  </p:pic>
                </p:oleObj>
              </mc:Fallback>
            </mc:AlternateContent>
          </a:graphicData>
        </a:graphic>
      </p:graphicFrame>
    </p:spTree>
    <p:extLst>
      <p:ext uri="{BB962C8B-B14F-4D97-AF65-F5344CB8AC3E}">
        <p14:creationId xmlns:p14="http://schemas.microsoft.com/office/powerpoint/2010/main" val="2969018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301414"/>
            <a:ext cx="6172200" cy="1596814"/>
          </a:xfrm>
        </p:spPr>
        <p:txBody>
          <a:bodyPr>
            <a:normAutofit/>
          </a:bodyPr>
          <a:lstStyle/>
          <a:p>
            <a:r>
              <a:rPr lang="en-US" sz="2000" b="1" u="sng" dirty="0">
                <a:latin typeface="Times New Roman" panose="02020603050405020304" pitchFamily="18" charset="0"/>
                <a:cs typeface="Times New Roman" panose="02020603050405020304" pitchFamily="18" charset="0"/>
              </a:rPr>
              <a:t>Other Information</a:t>
            </a: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Aircraft (Airline) Property Tax</a:t>
            </a:r>
          </a:p>
        </p:txBody>
      </p:sp>
      <p:sp>
        <p:nvSpPr>
          <p:cNvPr id="3" name="Content Placeholder 2"/>
          <p:cNvSpPr>
            <a:spLocks noGrp="1"/>
          </p:cNvSpPr>
          <p:nvPr>
            <p:ph idx="1"/>
          </p:nvPr>
        </p:nvSpPr>
        <p:spPr>
          <a:xfrm>
            <a:off x="342900" y="914400"/>
            <a:ext cx="6172200" cy="8001000"/>
          </a:xfrm>
        </p:spPr>
        <p:txBody>
          <a:bodyPr>
            <a:noAutofit/>
          </a:bodyPr>
          <a:lstStyle/>
          <a:p>
            <a:pPr marL="0" indent="0">
              <a:buNone/>
            </a:pPr>
            <a:r>
              <a:rPr lang="en-US" sz="1050" dirty="0">
                <a:latin typeface="Times New Roman" panose="02020603050405020304" pitchFamily="18" charset="0"/>
                <a:cs typeface="Times New Roman" panose="02020603050405020304" pitchFamily="18" charset="0"/>
              </a:rPr>
              <a:t>TO AMEND SECTION 12-37-2460 OF THE 1976 CODE, RELATING TO THE CREDITING OF AIRCRAFT PROPERTY TAXES, TO CREDIT THE PROCEEDS OF TAXES TO THE STATE AVIATION FUND; AND TO AMEND SECTION 55-5-280, RELATING TO THE STATE AVIATION FUND, TO MAKE A CONFORMING CHANGE.</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Be it enacted by the General Assembly of the State of South Carolina:</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1</a:t>
            </a:r>
            <a:r>
              <a:rPr lang="en-US" sz="1050" dirty="0">
                <a:latin typeface="Times New Roman" panose="02020603050405020304" pitchFamily="18" charset="0"/>
                <a:cs typeface="Times New Roman" panose="02020603050405020304" pitchFamily="18" charset="0"/>
              </a:rPr>
              <a:t>.    Section 12-37-2460 of the 1976 Code is amended to read: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"Section 12-37-2460.    The proceeds collected under this article shall be paid into the general fund of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2.    </a:t>
            </a:r>
            <a:r>
              <a:rPr lang="en-US" sz="1050" dirty="0">
                <a:latin typeface="Times New Roman" panose="02020603050405020304" pitchFamily="18" charset="0"/>
                <a:cs typeface="Times New Roman" panose="02020603050405020304" pitchFamily="18" charset="0"/>
              </a:rPr>
              <a:t>Section 55-5-280 of the 1976 Code is amended to read: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"Section 55-5-280.    (A)(1)    All monies received from licensing of airports, landing fields, or funds appropriated for aviation grants, the tax on aviation fuel, and fees for other licenses issued under this chapter must be paid into the State Treasury and credited to the fund known as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(2)    The fund also may receive gifts, grants, and federal funds and shall include earnings from investments of monies from the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(3)    A fund balance at the close of the fiscal year shall not lapse but must be carried forward to the next fiscal year.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(4)    The revenue credited to the State Aviation Fund pursuant to this subsection must be used solely as provided in subsection (C).</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(B)    </a:t>
            </a:r>
            <a:r>
              <a:rPr lang="en-US" sz="1050" strike="sngStrike" dirty="0">
                <a:latin typeface="Times New Roman" panose="02020603050405020304" pitchFamily="18" charset="0"/>
                <a:cs typeface="Times New Roman" panose="02020603050405020304" pitchFamily="18" charset="0"/>
              </a:rPr>
              <a:t>In any fiscal year in which the tax levied by the State pursuant to Section 12-37-2410, et seq., exceeds two and one-half million dollars, the revenues in excess of two and one-half million dollars must be directed to the State Aviation Fund; however, any revenue in excess of five million dollars must be credited in equal amounts to the general fund and the State Aviation Fund.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(C)    The State Aviation Fund must be used solely for: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(1)    maintenance and repairs of the division's aircraft; or</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(2)    maintenance, rehabilitation, and capital improvements to public use airports, which may include use as matching funds for FAA Airport Improvement Grants, provided that those airports receiving grants meet the requirements set forth by the division.</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(3)    The State Aviation Fund must not be used for operating expenses of the division.</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1050" dirty="0">
                <a:latin typeface="Times New Roman" panose="02020603050405020304" pitchFamily="18" charset="0"/>
                <a:cs typeface="Times New Roman" panose="02020603050405020304" pitchFamily="18" charset="0"/>
              </a:rPr>
              <a:t>(D)(C)    The division may promulgate regulations governing the eligibility requirements and procedures for disbursements from the State Aviation Fund."</a:t>
            </a:r>
          </a:p>
          <a:p>
            <a:pPr marL="0" indent="0">
              <a:buNone/>
            </a:pPr>
            <a:endParaRPr lang="en-US" sz="1050" dirty="0">
              <a:latin typeface="Times New Roman" panose="02020603050405020304" pitchFamily="18" charset="0"/>
              <a:cs typeface="Times New Roman" panose="02020603050405020304" pitchFamily="18" charset="0"/>
            </a:endParaRPr>
          </a:p>
          <a:p>
            <a:pPr marL="0" indent="0">
              <a:buNone/>
            </a:pPr>
            <a:r>
              <a:rPr lang="en-US" sz="1050" b="1" dirty="0">
                <a:latin typeface="Times New Roman" panose="02020603050405020304" pitchFamily="18" charset="0"/>
                <a:cs typeface="Times New Roman" panose="02020603050405020304" pitchFamily="18" charset="0"/>
              </a:rPr>
              <a:t>SECTION    3.    </a:t>
            </a:r>
            <a:r>
              <a:rPr lang="en-US" sz="1050" dirty="0">
                <a:latin typeface="Times New Roman" panose="02020603050405020304" pitchFamily="18" charset="0"/>
                <a:cs typeface="Times New Roman" panose="02020603050405020304" pitchFamily="18" charset="0"/>
              </a:rPr>
              <a:t>This act takes effect upon approval by the Governor and first applies to Fiscal Year 2018-</a:t>
            </a:r>
          </a:p>
          <a:p>
            <a:pPr marL="0" indent="0">
              <a:buNone/>
            </a:pPr>
            <a:r>
              <a:rPr lang="en-US" sz="1050" dirty="0">
                <a:latin typeface="Times New Roman" panose="02020603050405020304" pitchFamily="18" charset="0"/>
                <a:cs typeface="Times New Roman" panose="02020603050405020304" pitchFamily="18" charset="0"/>
              </a:rPr>
              <a:t>                            2019.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0921" y="0"/>
            <a:ext cx="6172200" cy="1524000"/>
          </a:xfrm>
        </p:spPr>
        <p:txBody>
          <a:bodyPr>
            <a:noAutofit/>
          </a:bodyPr>
          <a:lstStyle/>
          <a:p>
            <a:pPr fontAlgn="ctr"/>
            <a:r>
              <a:rPr lang="en-US" sz="2000" b="1" u="sng" dirty="0">
                <a:latin typeface="Times New Roman" panose="02020603050405020304" pitchFamily="18" charset="0"/>
                <a:cs typeface="Times New Roman" panose="02020603050405020304" pitchFamily="18" charset="0"/>
              </a:rPr>
              <a:t>Other Information</a:t>
            </a: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State Aviation Fund Budget Projections</a:t>
            </a:r>
            <a:br>
              <a:rPr lang="en-US" sz="2000" b="1"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46712234"/>
              </p:ext>
            </p:extLst>
          </p:nvPr>
        </p:nvGraphicFramePr>
        <p:xfrm>
          <a:off x="152400" y="1676400"/>
          <a:ext cx="6553200" cy="3657598"/>
        </p:xfrm>
        <a:graphic>
          <a:graphicData uri="http://schemas.openxmlformats.org/drawingml/2006/table">
            <a:tbl>
              <a:tblPr>
                <a:tableStyleId>{5C22544A-7EE6-4342-B048-85BDC9FD1C3A}</a:tableStyleId>
              </a:tblPr>
              <a:tblGrid>
                <a:gridCol w="3375347">
                  <a:extLst>
                    <a:ext uri="{9D8B030D-6E8A-4147-A177-3AD203B41FA5}">
                      <a16:colId xmlns:a16="http://schemas.microsoft.com/office/drawing/2014/main" val="20000"/>
                    </a:ext>
                  </a:extLst>
                </a:gridCol>
                <a:gridCol w="3177853">
                  <a:extLst>
                    <a:ext uri="{9D8B030D-6E8A-4147-A177-3AD203B41FA5}">
                      <a16:colId xmlns:a16="http://schemas.microsoft.com/office/drawing/2014/main" val="20001"/>
                    </a:ext>
                  </a:extLst>
                </a:gridCol>
              </a:tblGrid>
              <a:tr h="251057">
                <a:tc>
                  <a:txBody>
                    <a:bodyPr/>
                    <a:lstStyle/>
                    <a:p>
                      <a:pPr algn="l" fontAlgn="b"/>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b="1" u="sng" strike="noStrike" dirty="0">
                          <a:effectLst/>
                          <a:latin typeface="+mn-lt"/>
                        </a:rPr>
                        <a:t>Expected Commitments for FY2020-2021</a:t>
                      </a:r>
                      <a:r>
                        <a:rPr lang="en-US" sz="1200" b="1" u="none" strike="noStrike" dirty="0">
                          <a:effectLst/>
                          <a:latin typeface="+mn-lt"/>
                        </a:rPr>
                        <a:t> </a:t>
                      </a:r>
                      <a:endParaRPr lang="en-US" sz="1200" b="1"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0"/>
                  </a:ext>
                </a:extLst>
              </a:tr>
              <a:tr h="251057">
                <a:tc>
                  <a:txBody>
                    <a:bodyPr/>
                    <a:lstStyle/>
                    <a:p>
                      <a:pPr algn="l" fontAlgn="b"/>
                      <a:endParaRPr lang="en-US" sz="1200" b="0" i="0" u="none" strike="noStrike" dirty="0">
                        <a:solidFill>
                          <a:srgbClr val="000000"/>
                        </a:solidFill>
                        <a:effectLst/>
                        <a:latin typeface="+mn-lt"/>
                      </a:endParaRPr>
                    </a:p>
                  </a:txBody>
                  <a:tcPr marL="5715" marR="5715" marT="4286" marB="0" anchor="b"/>
                </a:tc>
                <a:tc>
                  <a:txBody>
                    <a:bodyPr/>
                    <a:lstStyle/>
                    <a:p>
                      <a:pPr algn="ctr" fontAlgn="b"/>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1"/>
                  </a:ext>
                </a:extLst>
              </a:tr>
              <a:tr h="308001">
                <a:tc>
                  <a:txBody>
                    <a:bodyPr/>
                    <a:lstStyle/>
                    <a:p>
                      <a:pPr algn="l" fontAlgn="b"/>
                      <a:r>
                        <a:rPr lang="en-US" sz="1200" b="0" i="0" u="none" strike="noStrike" dirty="0">
                          <a:solidFill>
                            <a:srgbClr val="000000"/>
                          </a:solidFill>
                          <a:effectLst/>
                          <a:latin typeface="+mn-lt"/>
                        </a:rPr>
                        <a:t>   </a:t>
                      </a:r>
                      <a:r>
                        <a:rPr lang="en-US" sz="1200" b="0" i="0" u="none" strike="noStrike" baseline="0" dirty="0">
                          <a:solidFill>
                            <a:srgbClr val="000000"/>
                          </a:solidFill>
                          <a:effectLst/>
                          <a:latin typeface="+mn-lt"/>
                        </a:rPr>
                        <a:t> </a:t>
                      </a:r>
                      <a:r>
                        <a:rPr lang="en-US" sz="1200" b="0" i="0" u="none" strike="noStrike" dirty="0">
                          <a:solidFill>
                            <a:srgbClr val="000000"/>
                          </a:solidFill>
                          <a:effectLst/>
                          <a:latin typeface="+mn-lt"/>
                        </a:rPr>
                        <a:t>Expected New Grant Commitments</a:t>
                      </a:r>
                    </a:p>
                  </a:txBody>
                  <a:tcPr marL="5715" marR="5715" marT="4286" marB="0" anchor="b"/>
                </a:tc>
                <a:tc>
                  <a:txBody>
                    <a:bodyPr/>
                    <a:lstStyle/>
                    <a:p>
                      <a:pPr algn="ctr" fontAlgn="b"/>
                      <a:r>
                        <a:rPr lang="en-US" sz="1200" b="0" i="0" u="none" strike="noStrike" dirty="0">
                          <a:solidFill>
                            <a:srgbClr val="000000"/>
                          </a:solidFill>
                          <a:effectLst/>
                          <a:latin typeface="+mn-lt"/>
                        </a:rPr>
                        <a:t>    2,700,000 </a:t>
                      </a:r>
                      <a:r>
                        <a:rPr lang="en-US" sz="1200" b="1" i="0" u="none" strike="noStrike" dirty="0">
                          <a:solidFill>
                            <a:srgbClr val="000000"/>
                          </a:solidFill>
                          <a:effectLst/>
                          <a:latin typeface="+mn-lt"/>
                        </a:rPr>
                        <a:t>*</a:t>
                      </a:r>
                    </a:p>
                  </a:txBody>
                  <a:tcPr marL="5715" marR="5715" marT="4286" marB="0" anchor="b"/>
                </a:tc>
                <a:extLst>
                  <a:ext uri="{0D108BD9-81ED-4DB2-BD59-A6C34878D82A}">
                    <a16:rowId xmlns:a16="http://schemas.microsoft.com/office/drawing/2014/main" val="10002"/>
                  </a:ext>
                </a:extLst>
              </a:tr>
              <a:tr h="251057">
                <a:tc>
                  <a:txBody>
                    <a:bodyPr/>
                    <a:lstStyle/>
                    <a:p>
                      <a:pPr algn="l" fontAlgn="b"/>
                      <a:r>
                        <a:rPr lang="en-US" sz="1200" b="0" i="0" u="none" strike="noStrike" dirty="0">
                          <a:solidFill>
                            <a:srgbClr val="000000"/>
                          </a:solidFill>
                          <a:effectLst/>
                          <a:latin typeface="+mn-lt"/>
                        </a:rPr>
                        <a:t>    Expected New Terminal Funding Requests</a:t>
                      </a:r>
                    </a:p>
                  </a:txBody>
                  <a:tcPr marL="5715" marR="5715" marT="4286" marB="0" anchor="b"/>
                </a:tc>
                <a:tc>
                  <a:txBody>
                    <a:bodyPr/>
                    <a:lstStyle/>
                    <a:p>
                      <a:pPr algn="ctr" fontAlgn="b"/>
                      <a:r>
                        <a:rPr lang="en-US" sz="1200" b="0" i="0" u="none" strike="noStrike" dirty="0">
                          <a:solidFill>
                            <a:srgbClr val="000000"/>
                          </a:solidFill>
                          <a:effectLst/>
                          <a:latin typeface="+mn-lt"/>
                        </a:rPr>
                        <a:t>500,000</a:t>
                      </a:r>
                    </a:p>
                  </a:txBody>
                  <a:tcPr marL="5715" marR="5715" marT="4286" marB="0" anchor="b"/>
                </a:tc>
                <a:extLst>
                  <a:ext uri="{0D108BD9-81ED-4DB2-BD59-A6C34878D82A}">
                    <a16:rowId xmlns:a16="http://schemas.microsoft.com/office/drawing/2014/main" val="10003"/>
                  </a:ext>
                </a:extLst>
              </a:tr>
              <a:tr h="251057">
                <a:tc>
                  <a:txBody>
                    <a:bodyPr/>
                    <a:lstStyle/>
                    <a:p>
                      <a:pPr algn="l" fontAlgn="b"/>
                      <a:r>
                        <a:rPr lang="en-US" sz="1200" u="none" strike="noStrike" dirty="0">
                          <a:effectLst/>
                          <a:latin typeface="+mn-lt"/>
                        </a:rPr>
                        <a:t>    State Sponsored Federal Match</a:t>
                      </a:r>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u="none" strike="noStrike" dirty="0">
                          <a:effectLst/>
                          <a:latin typeface="+mn-lt"/>
                        </a:rPr>
                        <a:t>200,000</a:t>
                      </a:r>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4"/>
                  </a:ext>
                </a:extLst>
              </a:tr>
              <a:tr h="251057">
                <a:tc>
                  <a:txBody>
                    <a:bodyPr/>
                    <a:lstStyle/>
                    <a:p>
                      <a:pPr algn="l" fontAlgn="b"/>
                      <a:r>
                        <a:rPr lang="en-US" sz="1200" u="none" strike="noStrike" dirty="0">
                          <a:effectLst/>
                          <a:latin typeface="+mn-lt"/>
                        </a:rPr>
                        <a:t>    State Aviation Maintenance Projects</a:t>
                      </a:r>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u="none" strike="noStrike" dirty="0">
                          <a:effectLst/>
                          <a:latin typeface="+mn-lt"/>
                        </a:rPr>
                        <a:t>1,500,000</a:t>
                      </a:r>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5"/>
                  </a:ext>
                </a:extLst>
              </a:tr>
              <a:tr h="251057">
                <a:tc>
                  <a:txBody>
                    <a:bodyPr/>
                    <a:lstStyle/>
                    <a:p>
                      <a:pPr algn="l" fontAlgn="b"/>
                      <a:r>
                        <a:rPr lang="en-US" sz="1200" u="none" strike="noStrike" dirty="0">
                          <a:effectLst/>
                          <a:latin typeface="+mn-lt"/>
                        </a:rPr>
                        <a:t>    State Aviation Administration Projects</a:t>
                      </a:r>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u="none" strike="noStrike" dirty="0">
                          <a:effectLst/>
                          <a:latin typeface="+mn-lt"/>
                        </a:rPr>
                        <a:t>500,000</a:t>
                      </a:r>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6"/>
                  </a:ext>
                </a:extLst>
              </a:tr>
              <a:tr h="251057">
                <a:tc>
                  <a:txBody>
                    <a:bodyPr/>
                    <a:lstStyle/>
                    <a:p>
                      <a:pPr algn="l" fontAlgn="b"/>
                      <a:r>
                        <a:rPr lang="en-US" sz="1200" u="none" strike="noStrike" dirty="0">
                          <a:effectLst/>
                          <a:latin typeface="+mn-lt"/>
                        </a:rPr>
                        <a:t>    State Aviation Support Services</a:t>
                      </a:r>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u="none" strike="noStrike" dirty="0">
                          <a:effectLst/>
                          <a:latin typeface="+mn-lt"/>
                        </a:rPr>
                        <a:t>450,000</a:t>
                      </a:r>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7"/>
                  </a:ext>
                </a:extLst>
              </a:tr>
              <a:tr h="251057">
                <a:tc>
                  <a:txBody>
                    <a:bodyPr/>
                    <a:lstStyle/>
                    <a:p>
                      <a:pPr algn="l" fontAlgn="b"/>
                      <a:endParaRPr lang="en-US" sz="1200" b="0" i="0" u="none" strike="noStrike" dirty="0">
                        <a:solidFill>
                          <a:srgbClr val="000000"/>
                        </a:solidFill>
                        <a:effectLst/>
                        <a:latin typeface="+mn-lt"/>
                      </a:endParaRPr>
                    </a:p>
                  </a:txBody>
                  <a:tcPr marL="5715" marR="5715" marT="4286" marB="0" anchor="b"/>
                </a:tc>
                <a:tc>
                  <a:txBody>
                    <a:bodyPr/>
                    <a:lstStyle/>
                    <a:p>
                      <a:pPr algn="ctr" fontAlgn="b"/>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08"/>
                  </a:ext>
                </a:extLst>
              </a:tr>
              <a:tr h="251057">
                <a:tc>
                  <a:txBody>
                    <a:bodyPr/>
                    <a:lstStyle/>
                    <a:p>
                      <a:pPr algn="l" fontAlgn="b"/>
                      <a:r>
                        <a:rPr lang="en-US" sz="1200" b="0" i="0" u="none" strike="noStrike" dirty="0">
                          <a:solidFill>
                            <a:srgbClr val="000000"/>
                          </a:solidFill>
                          <a:effectLst/>
                          <a:latin typeface="+mn-lt"/>
                        </a:rPr>
                        <a:t>TOTAL PROJECTED</a:t>
                      </a:r>
                      <a:r>
                        <a:rPr lang="en-US" sz="1200" b="0" i="0" u="none" strike="noStrike" baseline="0" dirty="0">
                          <a:solidFill>
                            <a:srgbClr val="000000"/>
                          </a:solidFill>
                          <a:effectLst/>
                          <a:latin typeface="+mn-lt"/>
                        </a:rPr>
                        <a:t> COMMITMENTS</a:t>
                      </a:r>
                      <a:endParaRPr lang="en-US" sz="1200" b="0" i="0" u="none" strike="noStrike" dirty="0">
                        <a:solidFill>
                          <a:srgbClr val="000000"/>
                        </a:solidFill>
                        <a:effectLst/>
                        <a:latin typeface="+mn-lt"/>
                      </a:endParaRPr>
                    </a:p>
                  </a:txBody>
                  <a:tcPr marL="5715" marR="5715" marT="4286" marB="0" anchor="b"/>
                </a:tc>
                <a:tc>
                  <a:txBody>
                    <a:bodyPr/>
                    <a:lstStyle/>
                    <a:p>
                      <a:pPr algn="ctr" fontAlgn="b"/>
                      <a:r>
                        <a:rPr lang="en-US" sz="1200" b="0" i="0" u="none" strike="noStrike" dirty="0">
                          <a:solidFill>
                            <a:srgbClr val="000000"/>
                          </a:solidFill>
                          <a:effectLst/>
                          <a:latin typeface="+mn-lt"/>
                        </a:rPr>
                        <a:t>5,850,000</a:t>
                      </a:r>
                    </a:p>
                  </a:txBody>
                  <a:tcPr marL="5715" marR="5715" marT="4286" marB="0" anchor="b"/>
                </a:tc>
                <a:extLst>
                  <a:ext uri="{0D108BD9-81ED-4DB2-BD59-A6C34878D82A}">
                    <a16:rowId xmlns:a16="http://schemas.microsoft.com/office/drawing/2014/main" val="10009"/>
                  </a:ext>
                </a:extLst>
              </a:tr>
              <a:tr h="251057">
                <a:tc>
                  <a:txBody>
                    <a:bodyPr/>
                    <a:lstStyle/>
                    <a:p>
                      <a:pPr algn="l" fontAlgn="b"/>
                      <a:endParaRPr lang="en-US" sz="1200" b="0" i="0" u="none" strike="noStrike" dirty="0">
                        <a:solidFill>
                          <a:srgbClr val="000000"/>
                        </a:solidFill>
                        <a:effectLst/>
                        <a:latin typeface="+mn-lt"/>
                      </a:endParaRPr>
                    </a:p>
                  </a:txBody>
                  <a:tcPr marL="5715" marR="5715" marT="4286" marB="0" anchor="b"/>
                </a:tc>
                <a:tc>
                  <a:txBody>
                    <a:bodyPr/>
                    <a:lstStyle/>
                    <a:p>
                      <a:pPr algn="l" fontAlgn="b"/>
                      <a:r>
                        <a:rPr lang="en-US" sz="1200" u="none" strike="noStrike" dirty="0">
                          <a:effectLst/>
                          <a:latin typeface="+mn-lt"/>
                        </a:rPr>
                        <a:t>       </a:t>
                      </a:r>
                      <a:endParaRPr lang="en-US" sz="1200" b="0" i="0" u="none" strike="noStrike" dirty="0">
                        <a:solidFill>
                          <a:srgbClr val="000000"/>
                        </a:solidFill>
                        <a:effectLst/>
                        <a:latin typeface="+mn-lt"/>
                      </a:endParaRPr>
                    </a:p>
                  </a:txBody>
                  <a:tcPr marL="5715" marR="5715" marT="4286" marB="0" anchor="b"/>
                </a:tc>
                <a:extLst>
                  <a:ext uri="{0D108BD9-81ED-4DB2-BD59-A6C34878D82A}">
                    <a16:rowId xmlns:a16="http://schemas.microsoft.com/office/drawing/2014/main" val="10010"/>
                  </a:ext>
                </a:extLst>
              </a:tr>
              <a:tr h="839027">
                <a:tc gridSpan="2">
                  <a:txBody>
                    <a:bodyPr/>
                    <a:lstStyle/>
                    <a:p>
                      <a:pPr algn="l" fontAlgn="b"/>
                      <a:r>
                        <a:rPr lang="en-US" sz="1200" b="1" i="0" u="none" strike="noStrike" dirty="0">
                          <a:solidFill>
                            <a:srgbClr val="000000"/>
                          </a:solidFill>
                          <a:effectLst/>
                          <a:latin typeface="+mn-lt"/>
                        </a:rPr>
                        <a:t>*</a:t>
                      </a:r>
                      <a:r>
                        <a:rPr lang="en-US" sz="1200" b="0" i="0" u="none" strike="noStrike" dirty="0">
                          <a:solidFill>
                            <a:srgbClr val="000000"/>
                          </a:solidFill>
                          <a:effectLst/>
                          <a:latin typeface="+mn-lt"/>
                        </a:rPr>
                        <a:t> New Commitments include</a:t>
                      </a:r>
                      <a:r>
                        <a:rPr lang="en-US" sz="1200" b="0" i="0" u="none" strike="noStrike" baseline="0" dirty="0">
                          <a:solidFill>
                            <a:srgbClr val="000000"/>
                          </a:solidFill>
                          <a:effectLst/>
                          <a:latin typeface="+mn-lt"/>
                        </a:rPr>
                        <a:t> the anticipated Federal FY2020 airport CIP’s, and State/Local projects.</a:t>
                      </a:r>
                    </a:p>
                    <a:p>
                      <a:pPr algn="l" fontAlgn="b"/>
                      <a:r>
                        <a:rPr lang="en-US" sz="1200" b="1" i="0" u="none" strike="noStrike" baseline="0" dirty="0">
                          <a:solidFill>
                            <a:srgbClr val="000000"/>
                          </a:solidFill>
                          <a:effectLst/>
                          <a:latin typeface="+mn-lt"/>
                        </a:rPr>
                        <a:t>*</a:t>
                      </a:r>
                      <a:r>
                        <a:rPr lang="en-US" sz="1200" b="0" i="0" u="none" strike="noStrike" baseline="0" dirty="0">
                          <a:solidFill>
                            <a:srgbClr val="000000"/>
                          </a:solidFill>
                          <a:effectLst/>
                          <a:latin typeface="+mn-lt"/>
                        </a:rPr>
                        <a:t> Have multi-year life-cycles that can span up to four years.  These funds are used as matching funds for Federal Aviation Administration grants, and Capital Improvements that may not be federally eligible.</a:t>
                      </a:r>
                      <a:endParaRPr lang="en-US" sz="1200" b="0" i="0" u="none" strike="noStrike" dirty="0">
                        <a:solidFill>
                          <a:srgbClr val="000000"/>
                        </a:solidFill>
                        <a:effectLst/>
                        <a:latin typeface="+mn-lt"/>
                      </a:endParaRPr>
                    </a:p>
                  </a:txBody>
                  <a:tcPr marL="5715" marR="5715" marT="4286" marB="0"/>
                </a:tc>
                <a:tc hMerge="1">
                  <a:txBody>
                    <a:bodyPr/>
                    <a:lstStyle/>
                    <a:p>
                      <a:pPr algn="l" fontAlgn="b"/>
                      <a:endParaRPr lang="en-US" sz="11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0012"/>
                  </a:ext>
                </a:extLst>
              </a:tr>
            </a:tbl>
          </a:graphicData>
        </a:graphic>
      </p:graphicFrame>
      <p:graphicFrame>
        <p:nvGraphicFramePr>
          <p:cNvPr id="2" name="Table 1">
            <a:extLst>
              <a:ext uri="{FF2B5EF4-FFF2-40B4-BE49-F238E27FC236}">
                <a16:creationId xmlns:a16="http://schemas.microsoft.com/office/drawing/2014/main" id="{E6FC507E-4387-4C08-9D18-8F0350A8F43B}"/>
              </a:ext>
            </a:extLst>
          </p:cNvPr>
          <p:cNvGraphicFramePr>
            <a:graphicFrameLocks noGrp="1"/>
          </p:cNvGraphicFramePr>
          <p:nvPr>
            <p:extLst>
              <p:ext uri="{D42A27DB-BD31-4B8C-83A1-F6EECF244321}">
                <p14:modId xmlns:p14="http://schemas.microsoft.com/office/powerpoint/2010/main" val="3464237042"/>
              </p:ext>
            </p:extLst>
          </p:nvPr>
        </p:nvGraphicFramePr>
        <p:xfrm>
          <a:off x="152400" y="5867400"/>
          <a:ext cx="6553200" cy="2435905"/>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975503037"/>
                    </a:ext>
                  </a:extLst>
                </a:gridCol>
                <a:gridCol w="3276600">
                  <a:extLst>
                    <a:ext uri="{9D8B030D-6E8A-4147-A177-3AD203B41FA5}">
                      <a16:colId xmlns:a16="http://schemas.microsoft.com/office/drawing/2014/main" val="2247065120"/>
                    </a:ext>
                  </a:extLst>
                </a:gridCol>
              </a:tblGrid>
              <a:tr h="370840">
                <a:tc>
                  <a:txBody>
                    <a:bodyPr/>
                    <a:lstStyle/>
                    <a:p>
                      <a:endParaRPr lang="en-US" sz="1200" dirty="0"/>
                    </a:p>
                  </a:txBody>
                  <a:tcPr>
                    <a:solidFill>
                      <a:schemeClr val="accent1">
                        <a:tint val="20000"/>
                      </a:schemeClr>
                    </a:solidFill>
                  </a:tcPr>
                </a:tc>
                <a:tc>
                  <a:txBody>
                    <a:bodyPr/>
                    <a:lstStyle/>
                    <a:p>
                      <a:r>
                        <a:rPr lang="en-US" sz="1200" u="sng" dirty="0">
                          <a:solidFill>
                            <a:schemeClr val="tx1"/>
                          </a:solidFill>
                        </a:rPr>
                        <a:t>Expected Commitments for FY2020-2021</a:t>
                      </a:r>
                    </a:p>
                  </a:txBody>
                  <a:tcPr>
                    <a:solidFill>
                      <a:schemeClr val="accent1">
                        <a:tint val="20000"/>
                      </a:schemeClr>
                    </a:solidFill>
                  </a:tcPr>
                </a:tc>
                <a:extLst>
                  <a:ext uri="{0D108BD9-81ED-4DB2-BD59-A6C34878D82A}">
                    <a16:rowId xmlns:a16="http://schemas.microsoft.com/office/drawing/2014/main" val="2950643941"/>
                  </a:ext>
                </a:extLst>
              </a:tr>
              <a:tr h="370840">
                <a:tc>
                  <a:txBody>
                    <a:bodyPr/>
                    <a:lstStyle/>
                    <a:p>
                      <a:r>
                        <a:rPr lang="en-US" sz="1200" b="0" i="0" u="none" strike="noStrike" dirty="0">
                          <a:solidFill>
                            <a:srgbClr val="000000"/>
                          </a:solidFill>
                          <a:effectLst/>
                          <a:latin typeface="+mn-lt"/>
                        </a:rPr>
                        <a:t>Expected Program Commitments with recurring appropriation</a:t>
                      </a:r>
                      <a:endParaRPr lang="en-US" sz="1200" dirty="0"/>
                    </a:p>
                  </a:txBody>
                  <a:tcPr>
                    <a:solidFill>
                      <a:schemeClr val="accent1">
                        <a:tint val="20000"/>
                      </a:schemeClr>
                    </a:solidFill>
                  </a:tcPr>
                </a:tc>
                <a:tc>
                  <a:txBody>
                    <a:bodyPr/>
                    <a:lstStyle/>
                    <a:p>
                      <a:pPr algn="ctr"/>
                      <a:r>
                        <a:rPr lang="en-US" sz="1200" dirty="0"/>
                        <a:t>2,500,000*</a:t>
                      </a:r>
                    </a:p>
                  </a:txBody>
                  <a:tcPr>
                    <a:solidFill>
                      <a:schemeClr val="accent1">
                        <a:tint val="20000"/>
                      </a:schemeClr>
                    </a:solidFill>
                  </a:tcPr>
                </a:tc>
                <a:extLst>
                  <a:ext uri="{0D108BD9-81ED-4DB2-BD59-A6C34878D82A}">
                    <a16:rowId xmlns:a16="http://schemas.microsoft.com/office/drawing/2014/main" val="2466644526"/>
                  </a:ext>
                </a:extLst>
              </a:tr>
              <a:tr h="370840">
                <a:tc>
                  <a:txBody>
                    <a:bodyPr/>
                    <a:lstStyle/>
                    <a:p>
                      <a:endParaRPr lang="en-US" sz="1200" dirty="0"/>
                    </a:p>
                  </a:txBody>
                  <a:tcPr>
                    <a:solidFill>
                      <a:schemeClr val="accent1">
                        <a:tint val="20000"/>
                      </a:schemeClr>
                    </a:solidFill>
                  </a:tcPr>
                </a:tc>
                <a:tc>
                  <a:txBody>
                    <a:bodyPr/>
                    <a:lstStyle/>
                    <a:p>
                      <a:endParaRPr lang="en-US" sz="1200" dirty="0"/>
                    </a:p>
                  </a:txBody>
                  <a:tcPr>
                    <a:solidFill>
                      <a:schemeClr val="accent1">
                        <a:tint val="20000"/>
                      </a:schemeClr>
                    </a:solidFill>
                  </a:tcPr>
                </a:tc>
                <a:extLst>
                  <a:ext uri="{0D108BD9-81ED-4DB2-BD59-A6C34878D82A}">
                    <a16:rowId xmlns:a16="http://schemas.microsoft.com/office/drawing/2014/main" val="3526487796"/>
                  </a:ext>
                </a:extLst>
              </a:tr>
              <a:tr h="1237025">
                <a:tc gridSpan="2">
                  <a:txBody>
                    <a:bodyPr/>
                    <a:lstStyle/>
                    <a:p>
                      <a:pPr marL="171450" indent="-171450" algn="l" fontAlgn="b">
                        <a:buFont typeface="Arial" panose="020B0604020202020204" pitchFamily="34" charset="0"/>
                        <a:buChar char="•"/>
                      </a:pPr>
                      <a:r>
                        <a:rPr lang="en-US" sz="1200" b="0" i="0" u="none" strike="noStrike" dirty="0">
                          <a:solidFill>
                            <a:srgbClr val="000000"/>
                          </a:solidFill>
                          <a:effectLst/>
                          <a:latin typeface="+mn-lt"/>
                        </a:rPr>
                        <a:t>New Commitments include</a:t>
                      </a:r>
                      <a:r>
                        <a:rPr lang="en-US" sz="1200" b="0" i="0" u="none" strike="noStrike" baseline="0" dirty="0">
                          <a:solidFill>
                            <a:srgbClr val="000000"/>
                          </a:solidFill>
                          <a:effectLst/>
                          <a:latin typeface="+mn-lt"/>
                        </a:rPr>
                        <a:t> grant and aid programming for the larger Commercial airports.</a:t>
                      </a:r>
                    </a:p>
                    <a:p>
                      <a:pPr marL="171450" indent="-171450" algn="l" fontAlgn="b">
                        <a:buFont typeface="Arial" panose="020B0604020202020204" pitchFamily="34" charset="0"/>
                        <a:buChar char="•"/>
                      </a:pPr>
                      <a:r>
                        <a:rPr lang="en-US" sz="1200" b="0" i="0" u="none" strike="noStrike" baseline="0" dirty="0">
                          <a:solidFill>
                            <a:srgbClr val="000000"/>
                          </a:solidFill>
                          <a:effectLst/>
                          <a:latin typeface="+mn-lt"/>
                        </a:rPr>
                        <a:t>Includes grant and aid programming at higher levels for the smaller General Aviation airports.</a:t>
                      </a:r>
                    </a:p>
                    <a:p>
                      <a:pPr marL="171450" indent="-171450" algn="l" fontAlgn="b">
                        <a:buFont typeface="Arial" panose="020B0604020202020204" pitchFamily="34" charset="0"/>
                        <a:buChar char="•"/>
                      </a:pPr>
                      <a:r>
                        <a:rPr lang="en-US" sz="1200" b="0" i="0" u="none" strike="noStrike" baseline="0" dirty="0">
                          <a:solidFill>
                            <a:srgbClr val="000000"/>
                          </a:solidFill>
                          <a:effectLst/>
                          <a:latin typeface="+mn-lt"/>
                        </a:rPr>
                        <a:t>May include grant programming for State Aviation System Plan identified projects.</a:t>
                      </a:r>
                    </a:p>
                    <a:p>
                      <a:pPr marL="171450" indent="-171450" algn="l" fontAlgn="b">
                        <a:buFont typeface="Arial" panose="020B0604020202020204" pitchFamily="34" charset="0"/>
                        <a:buChar char="•"/>
                      </a:pPr>
                      <a:r>
                        <a:rPr lang="en-US" sz="1200" b="0" i="0" u="none" strike="noStrike" baseline="0" dirty="0">
                          <a:solidFill>
                            <a:srgbClr val="000000"/>
                          </a:solidFill>
                          <a:effectLst/>
                          <a:latin typeface="+mn-lt"/>
                        </a:rPr>
                        <a:t>May include the funding of secondary pavements that are not federally eligible.</a:t>
                      </a:r>
                    </a:p>
                  </a:txBody>
                  <a:tcPr>
                    <a:solidFill>
                      <a:schemeClr val="accent1">
                        <a:tint val="20000"/>
                      </a:schemeClr>
                    </a:solidFill>
                  </a:tcPr>
                </a:tc>
                <a:tc hMerge="1">
                  <a:txBody>
                    <a:bodyPr/>
                    <a:lstStyle/>
                    <a:p>
                      <a:endParaRPr lang="en-US" dirty="0"/>
                    </a:p>
                  </a:txBody>
                  <a:tcPr>
                    <a:solidFill>
                      <a:schemeClr val="accent1">
                        <a:tint val="20000"/>
                      </a:schemeClr>
                    </a:solidFill>
                  </a:tcPr>
                </a:tc>
                <a:extLst>
                  <a:ext uri="{0D108BD9-81ED-4DB2-BD59-A6C34878D82A}">
                    <a16:rowId xmlns:a16="http://schemas.microsoft.com/office/drawing/2014/main" val="861223136"/>
                  </a:ext>
                </a:extLst>
              </a:tr>
            </a:tbl>
          </a:graphicData>
        </a:graphic>
      </p:graphicFrame>
    </p:spTree>
    <p:extLst>
      <p:ext uri="{BB962C8B-B14F-4D97-AF65-F5344CB8AC3E}">
        <p14:creationId xmlns:p14="http://schemas.microsoft.com/office/powerpoint/2010/main" val="3144907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9369" y="8020"/>
            <a:ext cx="6176211" cy="1973180"/>
          </a:xfrm>
        </p:spPr>
        <p:txBody>
          <a:bodyPr>
            <a:normAutofit/>
          </a:bodyPr>
          <a:lstStyle/>
          <a:p>
            <a:r>
              <a:rPr lang="en-US" sz="2000" b="1" u="sng" dirty="0">
                <a:latin typeface="Times New Roman" panose="02020603050405020304" pitchFamily="18" charset="0"/>
                <a:cs typeface="Times New Roman" panose="02020603050405020304" pitchFamily="18" charset="0"/>
              </a:rPr>
              <a:t>Other Information</a:t>
            </a:r>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State Aviation Fund Revenue</a:t>
            </a:r>
            <a:br>
              <a:rPr lang="en-US" sz="2000" b="1" dirty="0">
                <a:latin typeface="Times New Roman" panose="02020603050405020304" pitchFamily="18" charset="0"/>
                <a:cs typeface="Times New Roman" panose="02020603050405020304" pitchFamily="18" charset="0"/>
              </a:rPr>
            </a:br>
            <a:endParaRPr lang="en-US" sz="20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295400" y="7062274"/>
            <a:ext cx="3962400" cy="307777"/>
          </a:xfrm>
          <a:prstGeom prst="rect">
            <a:avLst/>
          </a:prstGeom>
          <a:noFill/>
        </p:spPr>
        <p:txBody>
          <a:bodyPr wrap="square" rtlCol="0">
            <a:spAutoFit/>
          </a:bodyPr>
          <a:lstStyle/>
          <a:p>
            <a:pPr algn="ctr"/>
            <a:r>
              <a:rPr lang="en-US" sz="1400" dirty="0"/>
              <a:t>Total Annual Revenue (FY18/19): $5,659,500.43</a:t>
            </a:r>
          </a:p>
        </p:txBody>
      </p:sp>
      <p:graphicFrame>
        <p:nvGraphicFramePr>
          <p:cNvPr id="24" name="Content Placeholder 23"/>
          <p:cNvGraphicFramePr>
            <a:graphicFrameLocks noGrp="1"/>
          </p:cNvGraphicFramePr>
          <p:nvPr>
            <p:ph idx="1"/>
            <p:extLst>
              <p:ext uri="{D42A27DB-BD31-4B8C-83A1-F6EECF244321}">
                <p14:modId xmlns:p14="http://schemas.microsoft.com/office/powerpoint/2010/main" val="2077387931"/>
              </p:ext>
            </p:extLst>
          </p:nvPr>
        </p:nvGraphicFramePr>
        <p:xfrm>
          <a:off x="369369" y="2514600"/>
          <a:ext cx="6172200" cy="3657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378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49" y="3352800"/>
            <a:ext cx="5829300" cy="3276600"/>
          </a:xfrm>
        </p:spPr>
        <p:txBody>
          <a:bodyPr>
            <a:normAutofit/>
            <a:scene3d>
              <a:camera prst="orthographicFront"/>
              <a:lightRig rig="balanced" dir="t">
                <a:rot lat="0" lon="0" rev="2100000"/>
              </a:lightRig>
            </a:scene3d>
            <a:sp3d extrusionH="57150" prstMaterial="metal">
              <a:bevelT w="38100" h="25400"/>
              <a:contourClr>
                <a:schemeClr val="bg2"/>
              </a:contourClr>
            </a:sp3d>
          </a:bodyPr>
          <a:lstStyle/>
          <a:p>
            <a:pPr algn="l"/>
            <a:r>
              <a:rPr lang="en-US" sz="2000" b="1" dirty="0">
                <a:ln w="50800"/>
                <a:solidFill>
                  <a:schemeClr val="tx2">
                    <a:lumMod val="75000"/>
                  </a:schemeClr>
                </a:solidFill>
                <a:latin typeface="Times New Roman" pitchFamily="18" charset="0"/>
                <a:cs typeface="Times New Roman" pitchFamily="18" charset="0"/>
              </a:rPr>
              <a:t>1.   	List of Key Officials in Attendance</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2.	Organization and FTE Breakdown</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3.	Accountability Report Summary</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4.	Budget Request Summary</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5.	Budget Request</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6.	Proviso Request Summary</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7.	Carry Forward</a:t>
            </a:r>
            <a:br>
              <a:rPr lang="en-US" sz="2000" b="1" dirty="0">
                <a:ln w="50800"/>
                <a:solidFill>
                  <a:schemeClr val="tx2">
                    <a:lumMod val="75000"/>
                  </a:schemeClr>
                </a:solidFill>
                <a:latin typeface="Times New Roman" pitchFamily="18" charset="0"/>
                <a:cs typeface="Times New Roman" pitchFamily="18" charset="0"/>
              </a:rPr>
            </a:br>
            <a:r>
              <a:rPr lang="en-US" sz="2000" b="1" dirty="0">
                <a:ln w="50800"/>
                <a:solidFill>
                  <a:schemeClr val="tx2">
                    <a:lumMod val="75000"/>
                  </a:schemeClr>
                </a:solidFill>
                <a:latin typeface="Times New Roman" pitchFamily="18" charset="0"/>
                <a:cs typeface="Times New Roman" pitchFamily="18" charset="0"/>
              </a:rPr>
              <a:t>8.	Other Information</a:t>
            </a:r>
          </a:p>
        </p:txBody>
      </p:sp>
      <p:sp>
        <p:nvSpPr>
          <p:cNvPr id="3" name="Subtitle 2"/>
          <p:cNvSpPr>
            <a:spLocks noGrp="1"/>
          </p:cNvSpPr>
          <p:nvPr>
            <p:ph type="subTitle" idx="1"/>
          </p:nvPr>
        </p:nvSpPr>
        <p:spPr>
          <a:xfrm>
            <a:off x="514349" y="2133600"/>
            <a:ext cx="5829300" cy="1537052"/>
          </a:xfrm>
        </p:spPr>
        <p:txBody>
          <a:bodyPr>
            <a:noAutofit/>
            <a:scene3d>
              <a:camera prst="orthographicFront"/>
              <a:lightRig rig="balanced" dir="t">
                <a:rot lat="0" lon="0" rev="2100000"/>
              </a:lightRig>
            </a:scene3d>
            <a:sp3d extrusionH="57150" prstMaterial="metal">
              <a:bevelT w="38100" h="25400"/>
              <a:contourClr>
                <a:schemeClr val="bg2"/>
              </a:contourClr>
            </a:sp3d>
          </a:bodyPr>
          <a:lstStyle/>
          <a:p>
            <a:r>
              <a:rPr lang="en-US" sz="2000" b="1" dirty="0">
                <a:ln w="50800"/>
                <a:solidFill>
                  <a:srgbClr val="002060"/>
                </a:solidFill>
                <a:latin typeface="Times New Roman" pitchFamily="18" charset="0"/>
                <a:ea typeface="+mj-ea"/>
                <a:cs typeface="Times New Roman" pitchFamily="18" charset="0"/>
              </a:rPr>
              <a:t>   </a:t>
            </a:r>
          </a:p>
          <a:p>
            <a:r>
              <a:rPr lang="en-US" sz="2000" b="1" dirty="0">
                <a:ln w="50800"/>
                <a:solidFill>
                  <a:srgbClr val="002060"/>
                </a:solidFill>
                <a:latin typeface="Times New Roman" pitchFamily="18" charset="0"/>
                <a:ea typeface="+mj-ea"/>
                <a:cs typeface="Times New Roman" pitchFamily="18" charset="0"/>
              </a:rPr>
              <a:t> </a:t>
            </a:r>
          </a:p>
          <a:p>
            <a:r>
              <a:rPr lang="en-US" sz="2000" b="1" u="sng" dirty="0">
                <a:ln w="50800"/>
                <a:solidFill>
                  <a:schemeClr val="tx2">
                    <a:lumMod val="75000"/>
                  </a:schemeClr>
                </a:solidFill>
                <a:latin typeface="Times New Roman" pitchFamily="18" charset="0"/>
                <a:ea typeface="+mj-ea"/>
                <a:cs typeface="Times New Roman" pitchFamily="18" charset="0"/>
              </a:rPr>
              <a:t>Table of Contents</a:t>
            </a:r>
            <a:endParaRPr lang="en-US" sz="2000" b="1" u="sng" dirty="0">
              <a:ln w="50800"/>
              <a:solidFill>
                <a:schemeClr val="tx2">
                  <a:lumMod val="75000"/>
                </a:schemeClr>
              </a:solidFill>
              <a:latin typeface="Times New Roman" pitchFamily="18" charset="0"/>
              <a:cs typeface="Times New Roman" pitchFamily="18" charset="0"/>
            </a:endParaRPr>
          </a:p>
        </p:txBody>
      </p:sp>
      <p:sp>
        <p:nvSpPr>
          <p:cNvPr id="6" name="Rectangle 5"/>
          <p:cNvSpPr/>
          <p:nvPr/>
        </p:nvSpPr>
        <p:spPr>
          <a:xfrm>
            <a:off x="1109775" y="990600"/>
            <a:ext cx="4638449" cy="707886"/>
          </a:xfrm>
          <a:prstGeom prst="rect">
            <a:avLst/>
          </a:prstGeom>
        </p:spPr>
        <p:txBody>
          <a:bodyPr wrap="none">
            <a:spAutoFit/>
          </a:bodyPr>
          <a:lstStyle/>
          <a:p>
            <a:pPr algn="ctr"/>
            <a:r>
              <a:rPr lang="en-US" sz="2000" b="1" dirty="0">
                <a:ln w="50800"/>
                <a:solidFill>
                  <a:srgbClr val="002060"/>
                </a:solidFill>
                <a:latin typeface="Times New Roman" pitchFamily="18" charset="0"/>
                <a:cs typeface="Times New Roman" pitchFamily="18" charset="0"/>
              </a:rPr>
              <a:t>South Carolina Aeronautics Commission</a:t>
            </a:r>
          </a:p>
          <a:p>
            <a:pPr algn="ctr"/>
            <a:r>
              <a:rPr lang="en-US" sz="2000" b="1" dirty="0">
                <a:ln w="50800"/>
                <a:solidFill>
                  <a:srgbClr val="002060"/>
                </a:solidFill>
                <a:latin typeface="Times New Roman" pitchFamily="18" charset="0"/>
                <a:cs typeface="Times New Roman" pitchFamily="18" charset="0"/>
              </a:rPr>
              <a:t>Budget Request FY2020-2021</a:t>
            </a:r>
          </a:p>
        </p:txBody>
      </p:sp>
    </p:spTree>
    <p:extLst>
      <p:ext uri="{BB962C8B-B14F-4D97-AF65-F5344CB8AC3E}">
        <p14:creationId xmlns:p14="http://schemas.microsoft.com/office/powerpoint/2010/main" val="896466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Key Officials in Attendance</a:t>
            </a:r>
          </a:p>
        </p:txBody>
      </p:sp>
      <p:sp>
        <p:nvSpPr>
          <p:cNvPr id="3" name="TextBox 2"/>
          <p:cNvSpPr txBox="1"/>
          <p:nvPr/>
        </p:nvSpPr>
        <p:spPr>
          <a:xfrm>
            <a:off x="1333500" y="5577770"/>
            <a:ext cx="4191000" cy="2831544"/>
          </a:xfrm>
          <a:prstGeom prst="rect">
            <a:avLst/>
          </a:prstGeom>
          <a:noFill/>
        </p:spPr>
        <p:txBody>
          <a:bodyPr wrap="square" rtlCol="0">
            <a:spAutoFit/>
          </a:bodyPr>
          <a:lstStyle/>
          <a:p>
            <a:pPr algn="ctr"/>
            <a:r>
              <a:rPr lang="en-US" sz="1600" u="sng" dirty="0"/>
              <a:t>Agency Attendees</a:t>
            </a:r>
            <a:r>
              <a:rPr lang="en-US" sz="1600" dirty="0"/>
              <a:t>:</a:t>
            </a:r>
          </a:p>
          <a:p>
            <a:pPr algn="ctr"/>
            <a:endParaRPr lang="en-US" sz="1600" dirty="0"/>
          </a:p>
          <a:p>
            <a:pPr algn="ctr"/>
            <a:r>
              <a:rPr lang="en-US" sz="1600" dirty="0"/>
              <a:t>James Stephens</a:t>
            </a:r>
          </a:p>
          <a:p>
            <a:pPr algn="ctr"/>
            <a:r>
              <a:rPr lang="en-US" sz="1600" dirty="0"/>
              <a:t>Executive Director</a:t>
            </a:r>
          </a:p>
          <a:p>
            <a:pPr algn="ctr"/>
            <a:endParaRPr lang="en-US" sz="1600" dirty="0"/>
          </a:p>
          <a:p>
            <a:pPr algn="ctr"/>
            <a:r>
              <a:rPr lang="en-US" sz="1600" dirty="0"/>
              <a:t>Melody Mikell</a:t>
            </a:r>
          </a:p>
          <a:p>
            <a:pPr algn="ctr"/>
            <a:r>
              <a:rPr lang="en-US" sz="1600" dirty="0"/>
              <a:t>Finance Director</a:t>
            </a:r>
          </a:p>
          <a:p>
            <a:pPr algn="ctr"/>
            <a:endParaRPr lang="en-US" sz="1600" dirty="0"/>
          </a:p>
          <a:p>
            <a:pPr algn="ctr"/>
            <a:r>
              <a:rPr lang="en-US" sz="1600" dirty="0"/>
              <a:t>Ericka Thomas</a:t>
            </a:r>
          </a:p>
          <a:p>
            <a:pPr algn="ctr"/>
            <a:r>
              <a:rPr lang="en-US" sz="1600" dirty="0"/>
              <a:t>Office Manager</a:t>
            </a:r>
          </a:p>
          <a:p>
            <a:endParaRPr lang="en-US" dirty="0"/>
          </a:p>
        </p:txBody>
      </p:sp>
      <p:pic>
        <p:nvPicPr>
          <p:cNvPr id="5" name="Picture 4">
            <a:extLst>
              <a:ext uri="{FF2B5EF4-FFF2-40B4-BE49-F238E27FC236}">
                <a16:creationId xmlns:a16="http://schemas.microsoft.com/office/drawing/2014/main" id="{23E00173-89DB-4F5A-AC87-3B32C36BE7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71600"/>
            <a:ext cx="6858000" cy="4053621"/>
          </a:xfrm>
          <a:prstGeom prst="rect">
            <a:avLst/>
          </a:prstGeom>
        </p:spPr>
      </p:pic>
    </p:spTree>
    <p:extLst>
      <p:ext uri="{BB962C8B-B14F-4D97-AF65-F5344CB8AC3E}">
        <p14:creationId xmlns:p14="http://schemas.microsoft.com/office/powerpoint/2010/main" val="155447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Arrow Connector 21"/>
          <p:cNvCxnSpPr>
            <a:cxnSpLocks noChangeShapeType="1"/>
          </p:cNvCxnSpPr>
          <p:nvPr/>
        </p:nvCxnSpPr>
        <p:spPr bwMode="auto">
          <a:xfrm flipH="1">
            <a:off x="3071101" y="4086225"/>
            <a:ext cx="4286"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5" name="Straight Arrow Connector 34"/>
          <p:cNvCxnSpPr>
            <a:cxnSpLocks noChangeShapeType="1"/>
          </p:cNvCxnSpPr>
          <p:nvPr/>
        </p:nvCxnSpPr>
        <p:spPr bwMode="auto">
          <a:xfrm>
            <a:off x="1735931" y="5055634"/>
            <a:ext cx="0" cy="357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55" name="Rectangle 53"/>
          <p:cNvSpPr>
            <a:spLocks noChangeArrowheads="1"/>
          </p:cNvSpPr>
          <p:nvPr/>
        </p:nvSpPr>
        <p:spPr bwMode="auto">
          <a:xfrm>
            <a:off x="1295399" y="4345685"/>
            <a:ext cx="4020479" cy="48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1435" tIns="25718" rIns="51435" bIns="25718" numCol="1" anchor="ctr" anchorCtr="0" compatLnSpc="1">
            <a:prstTxWarp prst="textNoShape">
              <a:avLst/>
            </a:prstTxWarp>
            <a:spAutoFit/>
          </a:bodyPr>
          <a:lstStyle/>
          <a:p>
            <a:pPr algn="ctr" fontAlgn="base">
              <a:spcBef>
                <a:spcPct val="0"/>
              </a:spcBef>
              <a:spcAft>
                <a:spcPct val="0"/>
              </a:spcAft>
            </a:pPr>
            <a:endParaRPr lang="en-US" altLang="en-US" sz="900" b="1" dirty="0">
              <a:solidFill>
                <a:srgbClr val="0000FF"/>
              </a:solidFill>
              <a:latin typeface="Times New Roman" pitchFamily="18" charset="0"/>
              <a:ea typeface="Calibri" pitchFamily="34" charset="0"/>
              <a:cs typeface="Times New Roman" pitchFamily="18" charset="0"/>
            </a:endParaRPr>
          </a:p>
          <a:p>
            <a:pPr algn="ctr" fontAlgn="base">
              <a:spcBef>
                <a:spcPct val="0"/>
              </a:spcBef>
              <a:spcAft>
                <a:spcPct val="0"/>
              </a:spcAft>
            </a:pPr>
            <a:endParaRPr lang="en-US" altLang="en-US" sz="900" b="1" dirty="0">
              <a:solidFill>
                <a:srgbClr val="0000FF"/>
              </a:solidFill>
              <a:latin typeface="Times New Roman" pitchFamily="18" charset="0"/>
              <a:ea typeface="Calibri" pitchFamily="34" charset="0"/>
              <a:cs typeface="Times New Roman" pitchFamily="18" charset="0"/>
            </a:endParaRPr>
          </a:p>
          <a:p>
            <a:pPr algn="ctr" eaLnBrk="0" fontAlgn="base" hangingPunct="0">
              <a:spcBef>
                <a:spcPct val="0"/>
              </a:spcBef>
              <a:spcAft>
                <a:spcPct val="0"/>
              </a:spcAft>
            </a:pPr>
            <a:endParaRPr lang="en-US" altLang="en-US" sz="1013" dirty="0">
              <a:latin typeface="Arial" pitchFamily="34" charset="0"/>
              <a:cs typeface="Arial" pitchFamily="34" charset="0"/>
            </a:endParaRPr>
          </a:p>
        </p:txBody>
      </p:sp>
      <p:sp>
        <p:nvSpPr>
          <p:cNvPr id="57" name="Rectangle 57"/>
          <p:cNvSpPr>
            <a:spLocks noChangeArrowheads="1"/>
          </p:cNvSpPr>
          <p:nvPr/>
        </p:nvSpPr>
        <p:spPr bwMode="auto">
          <a:xfrm>
            <a:off x="1028702" y="2963909"/>
            <a:ext cx="103939" cy="363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1435" tIns="25718" rIns="51435" bIns="25718" numCol="1" anchor="ctr" anchorCtr="0" compatLnSpc="1">
            <a:prstTxWarp prst="textNoShape">
              <a:avLst/>
            </a:prstTxWarp>
            <a:spAutoFit/>
          </a:bodyPr>
          <a:lstStyle/>
          <a:p>
            <a:pPr fontAlgn="base">
              <a:spcBef>
                <a:spcPct val="0"/>
              </a:spcBef>
              <a:spcAft>
                <a:spcPct val="0"/>
              </a:spcAft>
            </a:pPr>
            <a:endParaRPr lang="en-US" altLang="en-US" sz="1013" dirty="0">
              <a:latin typeface="Arial" pitchFamily="34" charset="0"/>
              <a:cs typeface="Arial" pitchFamily="34" charset="0"/>
            </a:endParaRPr>
          </a:p>
          <a:p>
            <a:pPr eaLnBrk="0" fontAlgn="base" hangingPunct="0">
              <a:spcBef>
                <a:spcPct val="0"/>
              </a:spcBef>
              <a:spcAft>
                <a:spcPct val="0"/>
              </a:spcAft>
            </a:pPr>
            <a:endParaRPr lang="en-US" altLang="en-US" sz="1013" dirty="0">
              <a:latin typeface="Arial" pitchFamily="34" charset="0"/>
              <a:cs typeface="Arial" pitchFamily="34" charset="0"/>
            </a:endParaRPr>
          </a:p>
        </p:txBody>
      </p:sp>
      <p:sp>
        <p:nvSpPr>
          <p:cNvPr id="2" name="Title 1"/>
          <p:cNvSpPr>
            <a:spLocks noGrp="1"/>
          </p:cNvSpPr>
          <p:nvPr>
            <p:ph type="title"/>
          </p:nvPr>
        </p:nvSpPr>
        <p:spPr>
          <a:xfrm>
            <a:off x="342900" y="0"/>
            <a:ext cx="6172200" cy="1558714"/>
          </a:xfrm>
        </p:spPr>
        <p:txBody>
          <a:bodyPr>
            <a:normAutofit/>
          </a:bodyPr>
          <a:lstStyle/>
          <a:p>
            <a:r>
              <a:rPr lang="en-US" sz="2000" b="1" dirty="0">
                <a:latin typeface="Times New Roman" panose="02020603050405020304" pitchFamily="18" charset="0"/>
                <a:cs typeface="Times New Roman" panose="02020603050405020304" pitchFamily="18" charset="0"/>
              </a:rPr>
              <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ORGANIZATION and FTE BREAKDOWN</a:t>
            </a:r>
            <a:r>
              <a:rPr lang="en-US" sz="2200" dirty="0">
                <a:latin typeface="Times New Roman" panose="02020603050405020304" pitchFamily="18" charset="0"/>
                <a:cs typeface="Times New Roman" panose="02020603050405020304" pitchFamily="18" charset="0"/>
              </a:rPr>
              <a:t/>
            </a:r>
            <a:br>
              <a:rPr lang="en-US" sz="2200" dirty="0">
                <a:latin typeface="Times New Roman" panose="02020603050405020304" pitchFamily="18" charset="0"/>
                <a:cs typeface="Times New Roman" panose="02020603050405020304" pitchFamily="18" charset="0"/>
              </a:rPr>
            </a:br>
            <a:r>
              <a:rPr lang="en-US" sz="1600" i="1" dirty="0"/>
              <a:t/>
            </a:r>
            <a:br>
              <a:rPr lang="en-US" sz="1600" i="1" dirty="0"/>
            </a:br>
            <a:endParaRPr lang="en-US" sz="1600" i="1" dirty="0"/>
          </a:p>
        </p:txBody>
      </p:sp>
      <p:sp>
        <p:nvSpPr>
          <p:cNvPr id="17" name="TextBox 16"/>
          <p:cNvSpPr txBox="1"/>
          <p:nvPr/>
        </p:nvSpPr>
        <p:spPr>
          <a:xfrm>
            <a:off x="1295399" y="6848010"/>
            <a:ext cx="4283869" cy="1200329"/>
          </a:xfrm>
          <a:prstGeom prst="rect">
            <a:avLst/>
          </a:prstGeom>
          <a:noFill/>
        </p:spPr>
        <p:txBody>
          <a:bodyPr wrap="square" rtlCol="0">
            <a:spAutoFit/>
          </a:bodyPr>
          <a:lstStyle/>
          <a:p>
            <a:pPr algn="ctr"/>
            <a:r>
              <a:rPr lang="en-US" sz="1200" i="1" dirty="0">
                <a:latin typeface="Times New Roman" panose="02020603050405020304" pitchFamily="18" charset="0"/>
                <a:cs typeface="Times New Roman" panose="02020603050405020304" pitchFamily="18" charset="0"/>
              </a:rPr>
              <a:t>14 FTE’s Currently Authorized</a:t>
            </a:r>
          </a:p>
          <a:p>
            <a:pPr marL="228600" indent="-228600" algn="ctr">
              <a:buAutoNum type="arabicPlain" startAt="11"/>
            </a:pPr>
            <a:r>
              <a:rPr lang="en-US" sz="1200" i="1" dirty="0">
                <a:latin typeface="Times New Roman" panose="02020603050405020304" pitchFamily="18" charset="0"/>
                <a:cs typeface="Times New Roman" panose="02020603050405020304" pitchFamily="18" charset="0"/>
              </a:rPr>
              <a:t>Filled, 3 Vacant, 4 Contract/Temporary</a:t>
            </a:r>
          </a:p>
          <a:p>
            <a:pPr algn="ctr"/>
            <a:endParaRPr lang="en-US" sz="1200" i="1" dirty="0">
              <a:latin typeface="Times New Roman" panose="02020603050405020304" pitchFamily="18" charset="0"/>
              <a:cs typeface="Times New Roman" panose="02020603050405020304" pitchFamily="18" charset="0"/>
            </a:endParaRPr>
          </a:p>
          <a:p>
            <a:pPr algn="ctr"/>
            <a:r>
              <a:rPr lang="en-US" sz="1200" i="1" dirty="0">
                <a:latin typeface="Times New Roman" panose="02020603050405020304" pitchFamily="18" charset="0"/>
                <a:cs typeface="Times New Roman" panose="02020603050405020304" pitchFamily="18" charset="0"/>
              </a:rPr>
              <a:t>No Expected Change in Personnel </a:t>
            </a:r>
          </a:p>
          <a:p>
            <a:pPr algn="ctr"/>
            <a:endParaRPr lang="en-US" sz="1200" i="1" dirty="0">
              <a:latin typeface="Times New Roman" panose="02020603050405020304" pitchFamily="18" charset="0"/>
              <a:cs typeface="Times New Roman" panose="02020603050405020304" pitchFamily="18" charset="0"/>
            </a:endParaRPr>
          </a:p>
          <a:p>
            <a:pPr algn="ctr"/>
            <a:r>
              <a:rPr lang="en-US" sz="1200" i="1" dirty="0">
                <a:latin typeface="Times New Roman" panose="02020603050405020304" pitchFamily="18" charset="0"/>
                <a:cs typeface="Times New Roman" panose="02020603050405020304" pitchFamily="18" charset="0"/>
              </a:rPr>
              <a:t>. </a:t>
            </a:r>
          </a:p>
        </p:txBody>
      </p:sp>
      <p:graphicFrame>
        <p:nvGraphicFramePr>
          <p:cNvPr id="9" name="Object 8">
            <a:extLst>
              <a:ext uri="{FF2B5EF4-FFF2-40B4-BE49-F238E27FC236}">
                <a16:creationId xmlns:a16="http://schemas.microsoft.com/office/drawing/2014/main" id="{F1A05A37-A169-4A4A-A4B1-F4897A33507D}"/>
              </a:ext>
            </a:extLst>
          </p:cNvPr>
          <p:cNvGraphicFramePr>
            <a:graphicFrameLocks noChangeAspect="1"/>
          </p:cNvGraphicFramePr>
          <p:nvPr>
            <p:extLst>
              <p:ext uri="{D42A27DB-BD31-4B8C-83A1-F6EECF244321}">
                <p14:modId xmlns:p14="http://schemas.microsoft.com/office/powerpoint/2010/main" val="4192633390"/>
              </p:ext>
            </p:extLst>
          </p:nvPr>
        </p:nvGraphicFramePr>
        <p:xfrm>
          <a:off x="-381000" y="1623328"/>
          <a:ext cx="7156414" cy="4925793"/>
        </p:xfrm>
        <a:graphic>
          <a:graphicData uri="http://schemas.openxmlformats.org/presentationml/2006/ole">
            <mc:AlternateContent xmlns:mc="http://schemas.openxmlformats.org/markup-compatibility/2006">
              <mc:Choice xmlns:v="urn:schemas-microsoft-com:vml" Requires="v">
                <p:oleObj spid="_x0000_s4122" name="Document" r:id="rId3" imgW="8217291" imgH="5651372" progId="Word.Document.12">
                  <p:embed/>
                </p:oleObj>
              </mc:Choice>
              <mc:Fallback>
                <p:oleObj name="Document" r:id="rId3" imgW="8217291" imgH="5651372" progId="Word.Document.12">
                  <p:embed/>
                  <p:pic>
                    <p:nvPicPr>
                      <p:cNvPr id="3" name="Object 2"/>
                      <p:cNvPicPr/>
                      <p:nvPr/>
                    </p:nvPicPr>
                    <p:blipFill>
                      <a:blip r:embed="rId4"/>
                      <a:stretch>
                        <a:fillRect/>
                      </a:stretch>
                    </p:blipFill>
                    <p:spPr>
                      <a:xfrm>
                        <a:off x="-381000" y="1623328"/>
                        <a:ext cx="7156414" cy="4925793"/>
                      </a:xfrm>
                      <a:prstGeom prst="rect">
                        <a:avLst/>
                      </a:prstGeom>
                    </p:spPr>
                  </p:pic>
                </p:oleObj>
              </mc:Fallback>
            </mc:AlternateContent>
          </a:graphicData>
        </a:graphic>
      </p:graphicFrame>
    </p:spTree>
    <p:extLst>
      <p:ext uri="{BB962C8B-B14F-4D97-AF65-F5344CB8AC3E}">
        <p14:creationId xmlns:p14="http://schemas.microsoft.com/office/powerpoint/2010/main" val="2210166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0"/>
            <a:ext cx="6172200" cy="1524424"/>
          </a:xfrm>
        </p:spPr>
        <p:txBody>
          <a:bodyPr>
            <a:normAutofit/>
          </a:bodyPr>
          <a:lstStyle/>
          <a:p>
            <a:r>
              <a:rPr lang="en-US" sz="2000" b="1" dirty="0">
                <a:latin typeface="Times New Roman" panose="02020603050405020304" pitchFamily="18" charset="0"/>
                <a:cs typeface="Times New Roman" panose="02020603050405020304" pitchFamily="18" charset="0"/>
              </a:rPr>
              <a:t>Annual Accountability Report Summary</a:t>
            </a:r>
            <a:br>
              <a:rPr lang="en-US" sz="2000" b="1"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FY2018-2019</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9177" y="1828800"/>
            <a:ext cx="6172200" cy="6697557"/>
          </a:xfrm>
        </p:spPr>
        <p:txBody>
          <a:bodyPr>
            <a:normAutofit/>
          </a:bodyPr>
          <a:lstStyle/>
          <a:p>
            <a:r>
              <a:rPr lang="en-US" sz="1350" dirty="0"/>
              <a:t>Aeronautics has approved and financially participated in twenty-six new state funded grants totaling $1,261,044.</a:t>
            </a:r>
          </a:p>
          <a:p>
            <a:pPr marL="0" indent="0">
              <a:buNone/>
            </a:pPr>
            <a:endParaRPr lang="en-US" sz="1350" dirty="0"/>
          </a:p>
          <a:p>
            <a:r>
              <a:rPr lang="en-US" sz="1350" dirty="0"/>
              <a:t>Aeronautics was the recipient of a new federal grant from the FAA for Automated Weather Observation Station (AWOS) upgrades at the following airports: Aiken Regional, Allendale County, Barnwell County, Beaufort County, Berkeley County, Camden, Charleston Executive, Conway/Horry County, Fairfield County, Georgetown County, Donaldson Center, Hartsville Regional, Hilton Head Island, Lancaster County, Laurens County, Low Country Regional, Marion County, Marlboro County, Mt. Pleasant Regional, Newberry County, Pickens County, Santee Cooper Regional, Spartanburg Downtown, Summerville, Sumter, Union County, and Williamsburg County airports.</a:t>
            </a:r>
          </a:p>
          <a:p>
            <a:pPr marL="0" indent="0">
              <a:buNone/>
            </a:pPr>
            <a:endParaRPr lang="en-US" sz="1350" dirty="0"/>
          </a:p>
          <a:p>
            <a:r>
              <a:rPr lang="en-US" sz="1350" dirty="0"/>
              <a:t>Aeronautics published and distributed the 2019 Aeronautical Chart and Airport Directory.</a:t>
            </a:r>
          </a:p>
          <a:p>
            <a:pPr marL="0" indent="0">
              <a:buNone/>
            </a:pPr>
            <a:endParaRPr lang="en-US" sz="1350" dirty="0"/>
          </a:p>
          <a:p>
            <a:r>
              <a:rPr lang="en-US" sz="1350" dirty="0"/>
              <a:t>Aeronautics continues to inspect public use airports to ensure they maintain state and federal standards.</a:t>
            </a:r>
          </a:p>
          <a:p>
            <a:pPr marL="0" indent="0">
              <a:buNone/>
            </a:pPr>
            <a:endParaRPr lang="en-US" sz="1350" dirty="0"/>
          </a:p>
          <a:p>
            <a:r>
              <a:rPr lang="en-US" sz="1350" dirty="0"/>
              <a:t>Aeronautics continues to provide cost effective, safe air transportation.</a:t>
            </a:r>
          </a:p>
          <a:p>
            <a:pPr marL="0" indent="0">
              <a:buNone/>
            </a:pPr>
            <a:endParaRPr lang="en-US" sz="1350" dirty="0"/>
          </a:p>
          <a:p>
            <a:r>
              <a:rPr lang="en-US" sz="1350" dirty="0"/>
              <a:t>Aeronautics continues to serve on the SC-EMD Air Operations Branch, and assisted with post hurricane emergency response activities.</a:t>
            </a:r>
          </a:p>
          <a:p>
            <a:pPr marL="0" indent="0">
              <a:buNone/>
            </a:pPr>
            <a:endParaRPr lang="en-US" sz="1350" dirty="0"/>
          </a:p>
          <a:p>
            <a:r>
              <a:rPr lang="en-US" sz="1350" dirty="0"/>
              <a:t>Aeronautics continues to support aviation education by promoting and financially participating in education grants for STEM based aviation education training and flight simulation training.  This educational outreach has provided opportunities to thousands of students in SC, and makes students aware of the career paths that are available to them in aviation/aerospace here in SC.</a:t>
            </a:r>
          </a:p>
        </p:txBody>
      </p:sp>
    </p:spTree>
    <p:extLst>
      <p:ext uri="{BB962C8B-B14F-4D97-AF65-F5344CB8AC3E}">
        <p14:creationId xmlns:p14="http://schemas.microsoft.com/office/powerpoint/2010/main" val="89638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Budget Request Summary</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FY2020-2021</a:t>
            </a:r>
          </a:p>
        </p:txBody>
      </p:sp>
      <p:sp>
        <p:nvSpPr>
          <p:cNvPr id="3" name="Content Placeholder 2"/>
          <p:cNvSpPr>
            <a:spLocks noGrp="1"/>
          </p:cNvSpPr>
          <p:nvPr>
            <p:ph idx="1"/>
          </p:nvPr>
        </p:nvSpPr>
        <p:spPr/>
        <p:txBody>
          <a:bodyPr>
            <a:normAutofit/>
          </a:bodyPr>
          <a:lstStyle/>
          <a:p>
            <a:r>
              <a:rPr lang="en-US" sz="1600" dirty="0"/>
              <a:t>Recurring Appropriations:</a:t>
            </a:r>
          </a:p>
          <a:p>
            <a:pPr lvl="1"/>
            <a:r>
              <a:rPr lang="en-US" sz="1400" dirty="0">
                <a:solidFill>
                  <a:prstClr val="black"/>
                </a:solidFill>
              </a:rPr>
              <a:t>$2,500,000 for airport improvements</a:t>
            </a:r>
          </a:p>
          <a:p>
            <a:pPr lvl="1"/>
            <a:r>
              <a:rPr lang="en-US" sz="1400" dirty="0">
                <a:solidFill>
                  <a:prstClr val="black"/>
                </a:solidFill>
              </a:rPr>
              <a:t>$250,000 for aircraft maintenance and acquisitions </a:t>
            </a:r>
          </a:p>
          <a:p>
            <a:pPr lvl="1"/>
            <a:endParaRPr lang="en-US" sz="1375" dirty="0"/>
          </a:p>
          <a:p>
            <a:r>
              <a:rPr lang="en-US" sz="1600" dirty="0"/>
              <a:t>Non-Recurring Appropriations:</a:t>
            </a:r>
          </a:p>
          <a:p>
            <a:pPr lvl="1"/>
            <a:r>
              <a:rPr lang="en-US" sz="1375" dirty="0"/>
              <a:t>$350,000 for Window Frame replacement</a:t>
            </a:r>
          </a:p>
          <a:p>
            <a:pPr lvl="1"/>
            <a:r>
              <a:rPr lang="en-US" sz="1375" dirty="0"/>
              <a:t>$400,000 for Roofing and Coatings</a:t>
            </a:r>
          </a:p>
          <a:p>
            <a:endParaRPr lang="en-US" sz="1600" dirty="0"/>
          </a:p>
        </p:txBody>
      </p:sp>
    </p:spTree>
    <p:extLst>
      <p:ext uri="{BB962C8B-B14F-4D97-AF65-F5344CB8AC3E}">
        <p14:creationId xmlns:p14="http://schemas.microsoft.com/office/powerpoint/2010/main" val="115972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Budget Request: Recurring Appropriation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FY2020-2021</a:t>
            </a:r>
          </a:p>
        </p:txBody>
      </p:sp>
      <p:sp>
        <p:nvSpPr>
          <p:cNvPr id="3" name="Content Placeholder 2"/>
          <p:cNvSpPr>
            <a:spLocks noGrp="1"/>
          </p:cNvSpPr>
          <p:nvPr>
            <p:ph idx="1"/>
          </p:nvPr>
        </p:nvSpPr>
        <p:spPr/>
        <p:txBody>
          <a:bodyPr>
            <a:normAutofit/>
          </a:bodyPr>
          <a:lstStyle/>
          <a:p>
            <a:r>
              <a:rPr lang="en-US" sz="1600" dirty="0"/>
              <a:t>Aeronautics is requesting a $2,500,000 recurring appropriation with authorization.</a:t>
            </a:r>
          </a:p>
          <a:p>
            <a:pPr lvl="1"/>
            <a:r>
              <a:rPr lang="en-US" sz="1400" dirty="0">
                <a:solidFill>
                  <a:prstClr val="black"/>
                </a:solidFill>
              </a:rPr>
              <a:t>This appropriation will be used annually for airport improvement projects that have gone unfunded due to cash limitations, limitations of federal funding, and demonstrated need. </a:t>
            </a:r>
          </a:p>
          <a:p>
            <a:pPr lvl="1"/>
            <a:r>
              <a:rPr lang="en-US" sz="1400" dirty="0">
                <a:solidFill>
                  <a:prstClr val="black"/>
                </a:solidFill>
              </a:rPr>
              <a:t>South Carolina’s airports continue to be successful in their efforts to secure additional Federal funding.  As a result, the need for State matching money has increased, causing the need for additional authorization to spend from the State Aviation Fund.  All of the funding available in the State Aviation Fund is utilized for the State’s airport system, and are managed per SC Code Section 55-5-280(C), and as approved by the South Carolina Aeronautics Commission.</a:t>
            </a:r>
          </a:p>
          <a:p>
            <a:pPr lvl="1"/>
            <a:r>
              <a:rPr lang="en-US" sz="1400" dirty="0">
                <a:solidFill>
                  <a:prstClr val="black"/>
                </a:solidFill>
              </a:rPr>
              <a:t>In an effort to better serve our customers, maintain the safety of our airports, improve the functionality, maintain the economic benefits, and take advantage of as many Federal grant dollars as possible, the Division is requesting this appropriation or the direction of all Airline Property Taxes to be placed into the State Aviation Fund. </a:t>
            </a:r>
          </a:p>
          <a:p>
            <a:pPr marL="257162" lvl="1" indent="0">
              <a:buNone/>
            </a:pPr>
            <a:endParaRPr lang="en-US" sz="1375" dirty="0"/>
          </a:p>
          <a:p>
            <a:r>
              <a:rPr lang="en-US" sz="1600" dirty="0"/>
              <a:t>Aeronautics is requesting a $250,000 recurring appropriation for heavy aircraft maintenance that is coming related to engine overhauls, avionics installations, life-limited components, and future aircraft acquisitions.</a:t>
            </a:r>
          </a:p>
        </p:txBody>
      </p:sp>
    </p:spTree>
    <p:extLst>
      <p:ext uri="{BB962C8B-B14F-4D97-AF65-F5344CB8AC3E}">
        <p14:creationId xmlns:p14="http://schemas.microsoft.com/office/powerpoint/2010/main" val="1239635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20128"/>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Budget Request: Non-Recurring Appropriation</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FY2020-2021</a:t>
            </a:r>
          </a:p>
        </p:txBody>
      </p:sp>
      <p:sp>
        <p:nvSpPr>
          <p:cNvPr id="3" name="Content Placeholder 2"/>
          <p:cNvSpPr>
            <a:spLocks noGrp="1"/>
          </p:cNvSpPr>
          <p:nvPr>
            <p:ph idx="1"/>
          </p:nvPr>
        </p:nvSpPr>
        <p:spPr>
          <a:xfrm>
            <a:off x="342900" y="1828800"/>
            <a:ext cx="6172200" cy="6034617"/>
          </a:xfrm>
        </p:spPr>
        <p:txBody>
          <a:bodyPr>
            <a:normAutofit/>
          </a:bodyPr>
          <a:lstStyle/>
          <a:p>
            <a:r>
              <a:rPr lang="en-US" sz="1600" dirty="0"/>
              <a:t>Aeronautics is requesting a one-time $350,000 appropriation for the completion of the Windows project at the division’s main offices.</a:t>
            </a:r>
          </a:p>
          <a:p>
            <a:pPr lvl="1"/>
            <a:r>
              <a:rPr lang="en-US" sz="1375" dirty="0">
                <a:solidFill>
                  <a:prstClr val="black"/>
                </a:solidFill>
              </a:rPr>
              <a:t>The first round of funding is being used to cover architectural design fees and the cost of the glass as initially requested.</a:t>
            </a:r>
          </a:p>
          <a:p>
            <a:pPr lvl="1"/>
            <a:r>
              <a:rPr lang="en-US" sz="1375" dirty="0">
                <a:solidFill>
                  <a:prstClr val="black"/>
                </a:solidFill>
              </a:rPr>
              <a:t>This second round of funding is due to the necessary replacement of window frames whose conditions are not suitable for re-use as was previously planned.</a:t>
            </a:r>
          </a:p>
          <a:p>
            <a:pPr marL="257162" lvl="1" indent="0">
              <a:buNone/>
            </a:pPr>
            <a:endParaRPr lang="en-US" sz="1375" dirty="0"/>
          </a:p>
          <a:p>
            <a:r>
              <a:rPr lang="en-US" sz="1600" dirty="0"/>
              <a:t>Aeronautics is requesting a one-time $400,000 appropriation for the replacement of the Roof on the division’s main hangar, the Roof on the administrative building, and for a specialty coating on the Quonset hangar.</a:t>
            </a:r>
          </a:p>
          <a:p>
            <a:endParaRPr lang="en-US" sz="1600" dirty="0"/>
          </a:p>
        </p:txBody>
      </p:sp>
    </p:spTree>
    <p:extLst>
      <p:ext uri="{BB962C8B-B14F-4D97-AF65-F5344CB8AC3E}">
        <p14:creationId xmlns:p14="http://schemas.microsoft.com/office/powerpoint/2010/main" val="1239276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1469" y="0"/>
            <a:ext cx="6172200" cy="1524000"/>
          </a:xfrm>
        </p:spPr>
        <p:txBody>
          <a:bodyPr>
            <a:normAutofit/>
          </a:bodyPr>
          <a:lstStyle/>
          <a:p>
            <a:r>
              <a:rPr lang="en-US" sz="2000" b="1" dirty="0">
                <a:latin typeface="Times New Roman" panose="02020603050405020304" pitchFamily="18" charset="0"/>
                <a:cs typeface="Times New Roman" panose="02020603050405020304" pitchFamily="18" charset="0"/>
              </a:rPr>
              <a:t>Aeronautics Proviso Request Summary</a:t>
            </a: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FY2020-2021</a:t>
            </a:r>
          </a:p>
        </p:txBody>
      </p:sp>
      <p:pic>
        <p:nvPicPr>
          <p:cNvPr id="7" name="Content Placeholder 6">
            <a:extLst>
              <a:ext uri="{FF2B5EF4-FFF2-40B4-BE49-F238E27FC236}">
                <a16:creationId xmlns:a16="http://schemas.microsoft.com/office/drawing/2014/main" id="{40563A2A-2104-4F78-B5C5-3D8ED441DDC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469533"/>
            <a:ext cx="6858000" cy="5362222"/>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19760</TotalTime>
  <Words>1349</Words>
  <Application>Microsoft Office PowerPoint</Application>
  <PresentationFormat>On-screen Show (4:3)</PresentationFormat>
  <Paragraphs>147</Paragraphs>
  <Slides>15</Slides>
  <Notes>4</Notes>
  <HiddenSlides>0</HiddenSlides>
  <MMClips>0</MMClips>
  <ScaleCrop>false</ScaleCrop>
  <HeadingPairs>
    <vt:vector size="8" baseType="variant">
      <vt:variant>
        <vt:lpstr>Fonts Used</vt:lpstr>
      </vt:variant>
      <vt:variant>
        <vt:i4>3</vt:i4>
      </vt:variant>
      <vt:variant>
        <vt:lpstr>Theme</vt:lpstr>
      </vt:variant>
      <vt:variant>
        <vt:i4>4</vt:i4>
      </vt:variant>
      <vt:variant>
        <vt:lpstr>Embedded OLE Servers</vt:lpstr>
      </vt:variant>
      <vt:variant>
        <vt:i4>1</vt:i4>
      </vt:variant>
      <vt:variant>
        <vt:lpstr>Slide Titles</vt:lpstr>
      </vt:variant>
      <vt:variant>
        <vt:i4>15</vt:i4>
      </vt:variant>
    </vt:vector>
  </HeadingPairs>
  <TitlesOfParts>
    <vt:vector size="23" baseType="lpstr">
      <vt:lpstr>Arial</vt:lpstr>
      <vt:lpstr>Calibri</vt:lpstr>
      <vt:lpstr>Times New Roman</vt:lpstr>
      <vt:lpstr>Office Theme</vt:lpstr>
      <vt:lpstr>1_Office Theme</vt:lpstr>
      <vt:lpstr>2_Office Theme</vt:lpstr>
      <vt:lpstr>3_Office Theme</vt:lpstr>
      <vt:lpstr>Document</vt:lpstr>
      <vt:lpstr>    South Carolina            Aeronautics Commission</vt:lpstr>
      <vt:lpstr>1.    List of Key Officials in Attendance 2. Organization and FTE Breakdown 3. Accountability Report Summary 4. Budget Request Summary 5. Budget Request 6. Proviso Request Summary 7. Carry Forward 8. Other Information</vt:lpstr>
      <vt:lpstr>Key Officials in Attendance</vt:lpstr>
      <vt:lpstr> ORGANIZATION and FTE BREAKDOWN  </vt:lpstr>
      <vt:lpstr>Annual Accountability Report Summary FY2018-2019</vt:lpstr>
      <vt:lpstr>Budget Request Summary FY2020-2021</vt:lpstr>
      <vt:lpstr>Budget Request: Recurring Appropriation FY2020-2021</vt:lpstr>
      <vt:lpstr>Budget Request: Non-Recurring Appropriation FY2020-2021</vt:lpstr>
      <vt:lpstr>Aeronautics Proviso Request Summary FY2020-2021</vt:lpstr>
      <vt:lpstr>Aeronautics Provisos  Continued</vt:lpstr>
      <vt:lpstr>Carry Forward into FY2019-2020</vt:lpstr>
      <vt:lpstr>Other Information Title 55 – State Aviation Fund</vt:lpstr>
      <vt:lpstr>Other Information Aircraft (Airline) Property Tax</vt:lpstr>
      <vt:lpstr>Other Information State Aviation Fund Budget Projections </vt:lpstr>
      <vt:lpstr>Other Information State Aviation Fund Revenue </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Michael Jackson</cp:lastModifiedBy>
  <cp:revision>686</cp:revision>
  <cp:lastPrinted>2019-01-03T20:32:56Z</cp:lastPrinted>
  <dcterms:created xsi:type="dcterms:W3CDTF">2012-12-18T13:46:33Z</dcterms:created>
  <dcterms:modified xsi:type="dcterms:W3CDTF">2020-01-05T19:09:42Z</dcterms:modified>
</cp:coreProperties>
</file>